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drawingml.chart+xml" PartName="/ppt/charts/chart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04" r:id="rId2"/>
    <p:sldId id="391" r:id="rId3"/>
    <p:sldId id="385" r:id="rId4"/>
    <p:sldId id="387" r:id="rId5"/>
    <p:sldId id="390" r:id="rId6"/>
    <p:sldId id="389" r:id="rId7"/>
    <p:sldId id="392" r:id="rId8"/>
    <p:sldId id="322" r:id="rId9"/>
    <p:sldId id="377" r:id="rId10"/>
    <p:sldId id="378" r:id="rId11"/>
    <p:sldId id="380" r:id="rId12"/>
    <p:sldId id="383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D7C5FB-DF4D-4BF5-AC63-30ACAC0700CA}">
          <p14:sldIdLst>
            <p14:sldId id="304"/>
            <p14:sldId id="391"/>
            <p14:sldId id="385"/>
            <p14:sldId id="387"/>
            <p14:sldId id="390"/>
            <p14:sldId id="389"/>
            <p14:sldId id="392"/>
            <p14:sldId id="322"/>
            <p14:sldId id="377"/>
            <p14:sldId id="378"/>
            <p14:sldId id="380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C4964"/>
    <a:srgbClr val="8C4159"/>
    <a:srgbClr val="348EA6"/>
    <a:srgbClr val="00542A"/>
    <a:srgbClr val="69A3FF"/>
    <a:srgbClr val="D56509"/>
    <a:srgbClr val="FCFCFC"/>
    <a:srgbClr val="00A452"/>
    <a:srgbClr val="009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1937" autoAdjust="0"/>
  </p:normalViewPr>
  <p:slideViewPr>
    <p:cSldViewPr>
      <p:cViewPr varScale="1">
        <p:scale>
          <a:sx n="78" d="100"/>
          <a:sy n="78" d="100"/>
        </p:scale>
        <p:origin x="12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3.4375000000000003E-2"/>
          <c:w val="0.25449939427223572"/>
          <c:h val="0.953432332677165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5-4C2B-A198-E86DFD7F780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трудоустрйство норматив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D5-4C2B-A198-E86DFD7F780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норматив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D5-4C2B-A198-E86DFD7F780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трудоустроено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8909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D5-4C2B-A198-E86DFD7F7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507584"/>
        <c:axId val="99517568"/>
      </c:barChart>
      <c:catAx>
        <c:axId val="9950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517568"/>
        <c:crosses val="autoZero"/>
        <c:auto val="1"/>
        <c:lblAlgn val="ctr"/>
        <c:lblOffset val="100"/>
        <c:noMultiLvlLbl val="0"/>
      </c:catAx>
      <c:valAx>
        <c:axId val="995175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950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5E5B6-CFAE-48EB-90C8-40D15ED138D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C5456F-1C72-43D1-B046-542AFB5A6CF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 algn="ctr" rtl="0"/>
          <a:r>
            <a:rPr lang="ru-RU" dirty="0" smtClean="0"/>
            <a:t>место в рейтинге субъектов Российской Федерации</a:t>
          </a:r>
          <a:endParaRPr lang="ru-RU" dirty="0"/>
        </a:p>
      </dgm:t>
    </dgm:pt>
    <dgm:pt modelId="{452867C2-6F9C-4754-AAC1-15033148A276}" type="parTrans" cxnId="{87C2B4D3-EE0B-4B30-B3E5-E753763F2197}">
      <dgm:prSet/>
      <dgm:spPr/>
      <dgm:t>
        <a:bodyPr/>
        <a:lstStyle/>
        <a:p>
          <a:endParaRPr lang="ru-RU"/>
        </a:p>
      </dgm:t>
    </dgm:pt>
    <dgm:pt modelId="{57999708-689B-44A8-A688-7D853D9FF8DE}" type="sibTrans" cxnId="{87C2B4D3-EE0B-4B30-B3E5-E753763F2197}">
      <dgm:prSet/>
      <dgm:spPr/>
      <dgm:t>
        <a:bodyPr/>
        <a:lstStyle/>
        <a:p>
          <a:endParaRPr lang="ru-RU"/>
        </a:p>
      </dgm:t>
    </dgm:pt>
    <dgm:pt modelId="{9AD2BBE0-4E6F-44FF-B421-BFAC70319A81}" type="pres">
      <dgm:prSet presAssocID="{F8F5E5B6-CFAE-48EB-90C8-40D15ED138D0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1E5AAF2-F942-4CD6-8932-B00D899CFDA0}" type="pres">
      <dgm:prSet presAssocID="{B7C5456F-1C72-43D1-B046-542AFB5A6CF6}" presName="noChildren" presStyleCnt="0"/>
      <dgm:spPr/>
    </dgm:pt>
    <dgm:pt modelId="{184D36D1-AEDC-4973-AD8E-2C0D3CF9052E}" type="pres">
      <dgm:prSet presAssocID="{B7C5456F-1C72-43D1-B046-542AFB5A6CF6}" presName="gap" presStyleCnt="0"/>
      <dgm:spPr/>
    </dgm:pt>
    <dgm:pt modelId="{6B582EDD-5F1E-46BB-9F19-4F95328598BE}" type="pres">
      <dgm:prSet presAssocID="{B7C5456F-1C72-43D1-B046-542AFB5A6CF6}" presName="medCircle2" presStyleLbl="vennNode1" presStyleIdx="0" presStyleCnt="1" custScaleX="235181" custScaleY="240581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DCB8A031-874C-4C36-924C-D076F29FFA34}" type="pres">
      <dgm:prSet presAssocID="{B7C5456F-1C72-43D1-B046-542AFB5A6CF6}" presName="txLvlOnly1" presStyleLbl="revTx" presStyleIdx="0" presStyleCnt="1" custScaleX="65567" custScaleY="217660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818471FB-0CB1-4A03-A099-119AAFC373AA}" type="presOf" srcId="{F8F5E5B6-CFAE-48EB-90C8-40D15ED138D0}" destId="{9AD2BBE0-4E6F-44FF-B421-BFAC70319A81}" srcOrd="0" destOrd="0" presId="urn:microsoft.com/office/officeart/2008/layout/VerticalCircleList"/>
    <dgm:cxn modelId="{87C2B4D3-EE0B-4B30-B3E5-E753763F2197}" srcId="{F8F5E5B6-CFAE-48EB-90C8-40D15ED138D0}" destId="{B7C5456F-1C72-43D1-B046-542AFB5A6CF6}" srcOrd="0" destOrd="0" parTransId="{452867C2-6F9C-4754-AAC1-15033148A276}" sibTransId="{57999708-689B-44A8-A688-7D853D9FF8DE}"/>
    <dgm:cxn modelId="{D04330D6-1C7A-4957-B58A-04602D721EBF}" type="presOf" srcId="{B7C5456F-1C72-43D1-B046-542AFB5A6CF6}" destId="{DCB8A031-874C-4C36-924C-D076F29FFA34}" srcOrd="0" destOrd="0" presId="urn:microsoft.com/office/officeart/2008/layout/VerticalCircleList"/>
    <dgm:cxn modelId="{CB0F4442-9B20-4588-9F80-1CA0CA26999C}" type="presParOf" srcId="{9AD2BBE0-4E6F-44FF-B421-BFAC70319A81}" destId="{A1E5AAF2-F942-4CD6-8932-B00D899CFDA0}" srcOrd="0" destOrd="0" presId="urn:microsoft.com/office/officeart/2008/layout/VerticalCircleList"/>
    <dgm:cxn modelId="{40D723D0-3389-406B-B459-3E52FA1E9F21}" type="presParOf" srcId="{A1E5AAF2-F942-4CD6-8932-B00D899CFDA0}" destId="{184D36D1-AEDC-4973-AD8E-2C0D3CF9052E}" srcOrd="0" destOrd="0" presId="urn:microsoft.com/office/officeart/2008/layout/VerticalCircleList"/>
    <dgm:cxn modelId="{19AA0A94-5282-4733-8A94-74C0FDE4B967}" type="presParOf" srcId="{A1E5AAF2-F942-4CD6-8932-B00D899CFDA0}" destId="{6B582EDD-5F1E-46BB-9F19-4F95328598BE}" srcOrd="1" destOrd="0" presId="urn:microsoft.com/office/officeart/2008/layout/VerticalCircleList"/>
    <dgm:cxn modelId="{D6E35E37-8FB1-4B34-97A4-F2566064502C}" type="presParOf" srcId="{A1E5AAF2-F942-4CD6-8932-B00D899CFDA0}" destId="{DCB8A031-874C-4C36-924C-D076F29FFA3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ECE97-C702-40C7-A6B7-AB306982E102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E753A-F30F-4182-B6A6-5DEEBDA77658}">
      <dgm:prSet phldrT="[Текст]" custT="1"/>
      <dgm:spPr/>
      <dgm:t>
        <a:bodyPr/>
        <a:lstStyle/>
        <a:p>
          <a:r>
            <a:rPr lang="ru-RU" sz="1600" dirty="0" smtClean="0"/>
            <a:t>Трудовые объединения (бригады)</a:t>
          </a:r>
          <a:endParaRPr lang="ru-RU" sz="1600" dirty="0"/>
        </a:p>
      </dgm:t>
    </dgm:pt>
    <dgm:pt modelId="{1A64B1E5-16D6-48B9-9923-E61CBFF26F0A}" type="parTrans" cxnId="{8DE9625C-586A-4F53-BE05-CEA8A45E64A4}">
      <dgm:prSet/>
      <dgm:spPr/>
      <dgm:t>
        <a:bodyPr/>
        <a:lstStyle/>
        <a:p>
          <a:endParaRPr lang="ru-RU"/>
        </a:p>
      </dgm:t>
    </dgm:pt>
    <dgm:pt modelId="{D531F39D-E67C-458E-BEA1-7D43FA767385}" type="sibTrans" cxnId="{8DE9625C-586A-4F53-BE05-CEA8A45E64A4}">
      <dgm:prSet/>
      <dgm:spPr/>
      <dgm:t>
        <a:bodyPr/>
        <a:lstStyle/>
        <a:p>
          <a:endParaRPr lang="ru-RU"/>
        </a:p>
      </dgm:t>
    </dgm:pt>
    <dgm:pt modelId="{E02CDCEE-68DA-4F52-B51B-BA5A0FE3FCD6}">
      <dgm:prSet phldrT="[Текст]"/>
      <dgm:spPr/>
      <dgm:t>
        <a:bodyPr/>
        <a:lstStyle/>
        <a:p>
          <a:r>
            <a:rPr lang="ru-RU" dirty="0" smtClean="0"/>
            <a:t>4,2 тыс. чел.</a:t>
          </a:r>
          <a:endParaRPr lang="ru-RU" dirty="0"/>
        </a:p>
      </dgm:t>
    </dgm:pt>
    <dgm:pt modelId="{C6618CDA-7083-4520-BD7F-0C6A6F483918}" type="parTrans" cxnId="{68D2588E-C900-4E4A-9057-44D31C46F945}">
      <dgm:prSet/>
      <dgm:spPr/>
      <dgm:t>
        <a:bodyPr/>
        <a:lstStyle/>
        <a:p>
          <a:endParaRPr lang="ru-RU"/>
        </a:p>
      </dgm:t>
    </dgm:pt>
    <dgm:pt modelId="{BA690A65-F73E-471A-9160-DBF0B79DA677}" type="sibTrans" cxnId="{68D2588E-C900-4E4A-9057-44D31C46F945}">
      <dgm:prSet/>
      <dgm:spPr/>
      <dgm:t>
        <a:bodyPr/>
        <a:lstStyle/>
        <a:p>
          <a:endParaRPr lang="ru-RU"/>
        </a:p>
      </dgm:t>
    </dgm:pt>
    <dgm:pt modelId="{595C197B-506F-4AA1-AE5D-8E8536AC2897}">
      <dgm:prSet phldrT="[Текст]" custT="1"/>
      <dgm:spPr/>
      <dgm:t>
        <a:bodyPr/>
        <a:lstStyle/>
        <a:p>
          <a:r>
            <a:rPr lang="ru-RU" sz="1600" dirty="0" smtClean="0"/>
            <a:t>Отряды мэров и глав администраций муниципальных образований </a:t>
          </a:r>
          <a:endParaRPr lang="ru-RU" sz="1600" dirty="0"/>
        </a:p>
      </dgm:t>
    </dgm:pt>
    <dgm:pt modelId="{605A48DB-4A16-44EB-AB6E-E6802BEA24EF}" type="parTrans" cxnId="{6EF8A708-A43F-4826-8705-A23A2117AB98}">
      <dgm:prSet/>
      <dgm:spPr/>
      <dgm:t>
        <a:bodyPr/>
        <a:lstStyle/>
        <a:p>
          <a:endParaRPr lang="ru-RU"/>
        </a:p>
      </dgm:t>
    </dgm:pt>
    <dgm:pt modelId="{B51F7045-3447-406C-B105-65638EC61C23}" type="sibTrans" cxnId="{6EF8A708-A43F-4826-8705-A23A2117AB98}">
      <dgm:prSet/>
      <dgm:spPr/>
      <dgm:t>
        <a:bodyPr/>
        <a:lstStyle/>
        <a:p>
          <a:endParaRPr lang="ru-RU"/>
        </a:p>
      </dgm:t>
    </dgm:pt>
    <dgm:pt modelId="{9517967B-D45A-42E2-A72E-2BB1093BD953}">
      <dgm:prSet phldrT="[Текст]"/>
      <dgm:spPr/>
      <dgm:t>
        <a:bodyPr/>
        <a:lstStyle/>
        <a:p>
          <a:r>
            <a:rPr lang="ru-RU" dirty="0" smtClean="0"/>
            <a:t>1,7 тыс. чел.</a:t>
          </a:r>
          <a:endParaRPr lang="ru-RU" dirty="0"/>
        </a:p>
      </dgm:t>
    </dgm:pt>
    <dgm:pt modelId="{2ADCF555-4C1A-4801-9DF9-491ED2C42E30}" type="parTrans" cxnId="{F5EAA849-806B-45E4-84C6-ABF26EFFFDDF}">
      <dgm:prSet/>
      <dgm:spPr/>
      <dgm:t>
        <a:bodyPr/>
        <a:lstStyle/>
        <a:p>
          <a:endParaRPr lang="ru-RU"/>
        </a:p>
      </dgm:t>
    </dgm:pt>
    <dgm:pt modelId="{C9299269-7DD4-4414-83D6-D5CFCAA532FC}" type="sibTrans" cxnId="{F5EAA849-806B-45E4-84C6-ABF26EFFFDDF}">
      <dgm:prSet/>
      <dgm:spPr/>
      <dgm:t>
        <a:bodyPr/>
        <a:lstStyle/>
        <a:p>
          <a:endParaRPr lang="ru-RU"/>
        </a:p>
      </dgm:t>
    </dgm:pt>
    <dgm:pt modelId="{9E6BD7E2-9ABF-402C-9284-E960F80003A5}">
      <dgm:prSet phldrT="[Текст]" custT="1"/>
      <dgm:spPr/>
      <dgm:t>
        <a:bodyPr/>
        <a:lstStyle/>
        <a:p>
          <a:r>
            <a:rPr lang="ru-RU" sz="1600" dirty="0" smtClean="0"/>
            <a:t>Индивидуальное трудоустройство                         </a:t>
          </a:r>
          <a:endParaRPr lang="ru-RU" sz="1600" dirty="0"/>
        </a:p>
      </dgm:t>
    </dgm:pt>
    <dgm:pt modelId="{F9550EB9-DE45-4DB2-ADD3-CD99BF645119}" type="parTrans" cxnId="{C226382D-A0D9-4DDF-84E1-0B6996A8E8A1}">
      <dgm:prSet/>
      <dgm:spPr/>
      <dgm:t>
        <a:bodyPr/>
        <a:lstStyle/>
        <a:p>
          <a:endParaRPr lang="ru-RU"/>
        </a:p>
      </dgm:t>
    </dgm:pt>
    <dgm:pt modelId="{35E72482-BF93-4EC4-8ECE-BD84E5B69675}" type="sibTrans" cxnId="{C226382D-A0D9-4DDF-84E1-0B6996A8E8A1}">
      <dgm:prSet/>
      <dgm:spPr/>
      <dgm:t>
        <a:bodyPr/>
        <a:lstStyle/>
        <a:p>
          <a:endParaRPr lang="ru-RU"/>
        </a:p>
      </dgm:t>
    </dgm:pt>
    <dgm:pt modelId="{97CCC3DE-CAC9-4D07-8D72-4B33EA89A74D}">
      <dgm:prSet phldrT="[Текст]"/>
      <dgm:spPr/>
      <dgm:t>
        <a:bodyPr/>
        <a:lstStyle/>
        <a:p>
          <a:r>
            <a:rPr lang="ru-RU" dirty="0" smtClean="0"/>
            <a:t>1,1 тыс. чел.</a:t>
          </a:r>
          <a:endParaRPr lang="ru-RU" dirty="0"/>
        </a:p>
      </dgm:t>
    </dgm:pt>
    <dgm:pt modelId="{F5B31BF0-E21D-4D91-A40A-843C6D9F0173}" type="parTrans" cxnId="{7B09E566-60FE-4690-BBD7-D7C08CCE026D}">
      <dgm:prSet/>
      <dgm:spPr/>
      <dgm:t>
        <a:bodyPr/>
        <a:lstStyle/>
        <a:p>
          <a:endParaRPr lang="ru-RU"/>
        </a:p>
      </dgm:t>
    </dgm:pt>
    <dgm:pt modelId="{DE5A5640-C2C9-405B-A7A3-42391BABF8BB}" type="sibTrans" cxnId="{7B09E566-60FE-4690-BBD7-D7C08CCE026D}">
      <dgm:prSet/>
      <dgm:spPr/>
      <dgm:t>
        <a:bodyPr/>
        <a:lstStyle/>
        <a:p>
          <a:endParaRPr lang="ru-RU"/>
        </a:p>
      </dgm:t>
    </dgm:pt>
    <dgm:pt modelId="{5AA59763-B05D-4E87-BCB2-F44C808BA385}">
      <dgm:prSet phldrT="[Текст]"/>
      <dgm:spPr/>
      <dgm:t>
        <a:bodyPr/>
        <a:lstStyle/>
        <a:p>
          <a:r>
            <a:rPr lang="ru-RU" dirty="0" smtClean="0"/>
            <a:t>2,2 тыс. чел.</a:t>
          </a:r>
          <a:endParaRPr lang="ru-RU" dirty="0"/>
        </a:p>
      </dgm:t>
    </dgm:pt>
    <dgm:pt modelId="{BBFF3A9F-18B9-4F79-A0A3-BA5E4DD69F6B}">
      <dgm:prSet phldrT="[Текст]" custT="1"/>
      <dgm:spPr/>
      <dgm:t>
        <a:bodyPr/>
        <a:lstStyle/>
        <a:p>
          <a:r>
            <a:rPr lang="ru-RU" sz="1600" dirty="0" smtClean="0"/>
            <a:t>Лагеря труда и отдыха</a:t>
          </a:r>
          <a:endParaRPr lang="ru-RU" sz="1600" dirty="0"/>
        </a:p>
      </dgm:t>
    </dgm:pt>
    <dgm:pt modelId="{C6B246A6-D1FB-4CCD-AAE1-63BA9C26ED26}" type="sibTrans" cxnId="{B5620B7D-E155-4063-99BE-81F332671CE3}">
      <dgm:prSet/>
      <dgm:spPr/>
      <dgm:t>
        <a:bodyPr/>
        <a:lstStyle/>
        <a:p>
          <a:endParaRPr lang="ru-RU"/>
        </a:p>
      </dgm:t>
    </dgm:pt>
    <dgm:pt modelId="{2F7BE06C-15F1-408A-8EEC-2C2A11C4D074}" type="parTrans" cxnId="{B5620B7D-E155-4063-99BE-81F332671CE3}">
      <dgm:prSet/>
      <dgm:spPr/>
      <dgm:t>
        <a:bodyPr/>
        <a:lstStyle/>
        <a:p>
          <a:endParaRPr lang="ru-RU"/>
        </a:p>
      </dgm:t>
    </dgm:pt>
    <dgm:pt modelId="{4783CA21-7245-4317-BF37-9E89C5D422E9}" type="sibTrans" cxnId="{7E78B642-E1DC-4DA6-A68D-6600226AE1B7}">
      <dgm:prSet/>
      <dgm:spPr/>
      <dgm:t>
        <a:bodyPr/>
        <a:lstStyle/>
        <a:p>
          <a:endParaRPr lang="ru-RU"/>
        </a:p>
      </dgm:t>
    </dgm:pt>
    <dgm:pt modelId="{3752CF0A-97FC-4581-83EE-C69C5925342A}" type="parTrans" cxnId="{7E78B642-E1DC-4DA6-A68D-6600226AE1B7}">
      <dgm:prSet/>
      <dgm:spPr/>
      <dgm:t>
        <a:bodyPr/>
        <a:lstStyle/>
        <a:p>
          <a:endParaRPr lang="ru-RU"/>
        </a:p>
      </dgm:t>
    </dgm:pt>
    <dgm:pt modelId="{9DA94403-433E-493B-BBA6-2536FCE4545C}" type="pres">
      <dgm:prSet presAssocID="{64FECE97-C702-40C7-A6B7-AB306982E1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E9DF27-7A74-4A94-BD75-279986BEFAE8}" type="pres">
      <dgm:prSet presAssocID="{C0CE753A-F30F-4182-B6A6-5DEEBDA77658}" presName="composite" presStyleCnt="0"/>
      <dgm:spPr/>
    </dgm:pt>
    <dgm:pt modelId="{8055DF3A-119C-43A9-9E60-C3C91849F1E3}" type="pres">
      <dgm:prSet presAssocID="{C0CE753A-F30F-4182-B6A6-5DEEBDA77658}" presName="ParentText" presStyleLbl="node1" presStyleIdx="0" presStyleCnt="4" custScaleX="145280" custScaleY="143648">
        <dgm:presLayoutVars>
          <dgm:chMax val="1"/>
          <dgm:chPref val="1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3D7609D-9FB3-42BD-89E2-E8C4CA422CB2}" type="pres">
      <dgm:prSet presAssocID="{C0CE753A-F30F-4182-B6A6-5DEEBDA77658}" presName="Image" presStyleLbl="bgImgPlace1" presStyleIdx="0" presStyleCnt="4" custScaleX="67351" custScaleY="888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B24F147-DB13-47B3-90FF-30ECF118AD75}" type="pres">
      <dgm:prSet presAssocID="{C0CE753A-F30F-4182-B6A6-5DEEBDA77658}" presName="ChildText" presStyleLbl="fgAcc1" presStyleIdx="0" presStyleCnt="4" custScaleX="207924" custLinFactNeighborX="1653" custLinFactNeighborY="50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A44E5-C633-42F3-BD58-A18331D1FF99}" type="pres">
      <dgm:prSet presAssocID="{D531F39D-E67C-458E-BEA1-7D43FA767385}" presName="sibTrans" presStyleCnt="0"/>
      <dgm:spPr/>
    </dgm:pt>
    <dgm:pt modelId="{80E648AC-5D3C-4E61-83A4-09C71DF040B4}" type="pres">
      <dgm:prSet presAssocID="{BBFF3A9F-18B9-4F79-A0A3-BA5E4DD69F6B}" presName="composite" presStyleCnt="0"/>
      <dgm:spPr/>
    </dgm:pt>
    <dgm:pt modelId="{BF2C94B4-C315-4C99-A76F-C3E5861AC051}" type="pres">
      <dgm:prSet presAssocID="{BBFF3A9F-18B9-4F79-A0A3-BA5E4DD69F6B}" presName="ParentText" presStyleLbl="node1" presStyleIdx="1" presStyleCnt="4" custScaleX="145254" custScaleY="143648">
        <dgm:presLayoutVars>
          <dgm:chMax val="1"/>
          <dgm:chPref val="1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A4258EC-A82D-4B50-8978-C52EE71AA58B}" type="pres">
      <dgm:prSet presAssocID="{BBFF3A9F-18B9-4F79-A0A3-BA5E4DD69F6B}" presName="Image" presStyleLbl="bgImgPlace1" presStyleIdx="1" presStyleCnt="4" custScaleX="77811" custScaleY="888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9CF4A984-3E04-472F-8CE1-930AC6DD49E4}" type="pres">
      <dgm:prSet presAssocID="{BBFF3A9F-18B9-4F79-A0A3-BA5E4DD69F6B}" presName="ChildText" presStyleLbl="fgAcc1" presStyleIdx="1" presStyleCnt="4" custScaleX="207924" custLinFactNeighborX="1653" custLinFactNeighborY="50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9BBFC-65E8-4F69-82CA-3B9C3B7A8BF1}" type="pres">
      <dgm:prSet presAssocID="{C6B246A6-D1FB-4CCD-AAE1-63BA9C26ED26}" presName="sibTrans" presStyleCnt="0"/>
      <dgm:spPr/>
    </dgm:pt>
    <dgm:pt modelId="{8909D10D-7555-4881-A195-7621663618F6}" type="pres">
      <dgm:prSet presAssocID="{595C197B-506F-4AA1-AE5D-8E8536AC2897}" presName="composite" presStyleCnt="0"/>
      <dgm:spPr/>
    </dgm:pt>
    <dgm:pt modelId="{CE658506-F774-4803-ABAB-DC50CE0CEC4E}" type="pres">
      <dgm:prSet presAssocID="{595C197B-506F-4AA1-AE5D-8E8536AC2897}" presName="ParentText" presStyleLbl="node1" presStyleIdx="2" presStyleCnt="4" custScaleX="170431" custScaleY="254144">
        <dgm:presLayoutVars>
          <dgm:chMax val="1"/>
          <dgm:chPref val="1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3D56B16-2719-4A0F-859E-FBA0CF358555}" type="pres">
      <dgm:prSet presAssocID="{595C197B-506F-4AA1-AE5D-8E8536AC2897}" presName="Image" presStyleLbl="bgImgPlace1" presStyleIdx="2" presStyleCnt="4" custScaleX="77811" custScaleY="888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3ACF6A8-209C-483A-A485-5FF072A93C29}" type="pres">
      <dgm:prSet presAssocID="{595C197B-506F-4AA1-AE5D-8E8536AC2897}" presName="ChildText" presStyleLbl="fgAcc1" presStyleIdx="2" presStyleCnt="4" custScaleX="207924" custLinFactNeighborX="1653" custLinFactNeighborY="50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587C9-18BF-4FD1-9CCA-3C61285F6294}" type="pres">
      <dgm:prSet presAssocID="{B51F7045-3447-406C-B105-65638EC61C23}" presName="sibTrans" presStyleCnt="0"/>
      <dgm:spPr/>
    </dgm:pt>
    <dgm:pt modelId="{41D511CE-119B-430E-8472-81E1E4A04086}" type="pres">
      <dgm:prSet presAssocID="{9E6BD7E2-9ABF-402C-9284-E960F80003A5}" presName="composite" presStyleCnt="0"/>
      <dgm:spPr/>
    </dgm:pt>
    <dgm:pt modelId="{C2E57F66-64F7-4530-ADA8-892E0FCA85B9}" type="pres">
      <dgm:prSet presAssocID="{9E6BD7E2-9ABF-402C-9284-E960F80003A5}" presName="ParentText" presStyleLbl="node1" presStyleIdx="3" presStyleCnt="4" custScaleX="170431" custScaleY="254144">
        <dgm:presLayoutVars>
          <dgm:chMax val="1"/>
          <dgm:chPref val="1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F559AE2-61CB-43A3-8C28-1BFFDE146CD6}" type="pres">
      <dgm:prSet presAssocID="{9E6BD7E2-9ABF-402C-9284-E960F80003A5}" presName="Image" presStyleLbl="bgImgPlace1" presStyleIdx="3" presStyleCnt="4" custScaleX="77811" custScaleY="8882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C470B8E-D331-4F37-9464-3D7E47DA1AAF}" type="pres">
      <dgm:prSet presAssocID="{9E6BD7E2-9ABF-402C-9284-E960F80003A5}" presName="ChildText" presStyleLbl="fgAcc1" presStyleIdx="3" presStyleCnt="4" custScaleX="207924" custLinFactNeighborX="1653" custLinFactNeighborY="50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8A708-A43F-4826-8705-A23A2117AB98}" srcId="{64FECE97-C702-40C7-A6B7-AB306982E102}" destId="{595C197B-506F-4AA1-AE5D-8E8536AC2897}" srcOrd="2" destOrd="0" parTransId="{605A48DB-4A16-44EB-AB6E-E6802BEA24EF}" sibTransId="{B51F7045-3447-406C-B105-65638EC61C23}"/>
    <dgm:cxn modelId="{8DE9625C-586A-4F53-BE05-CEA8A45E64A4}" srcId="{64FECE97-C702-40C7-A6B7-AB306982E102}" destId="{C0CE753A-F30F-4182-B6A6-5DEEBDA77658}" srcOrd="0" destOrd="0" parTransId="{1A64B1E5-16D6-48B9-9923-E61CBFF26F0A}" sibTransId="{D531F39D-E67C-458E-BEA1-7D43FA767385}"/>
    <dgm:cxn modelId="{F5EAA849-806B-45E4-84C6-ABF26EFFFDDF}" srcId="{595C197B-506F-4AA1-AE5D-8E8536AC2897}" destId="{9517967B-D45A-42E2-A72E-2BB1093BD953}" srcOrd="0" destOrd="0" parTransId="{2ADCF555-4C1A-4801-9DF9-491ED2C42E30}" sibTransId="{C9299269-7DD4-4414-83D6-D5CFCAA532FC}"/>
    <dgm:cxn modelId="{5E8AAFA6-6A61-4369-82A4-25E07C8F1F65}" type="presOf" srcId="{595C197B-506F-4AA1-AE5D-8E8536AC2897}" destId="{CE658506-F774-4803-ABAB-DC50CE0CEC4E}" srcOrd="0" destOrd="0" presId="urn:microsoft.com/office/officeart/2008/layout/TitledPictureBlocks"/>
    <dgm:cxn modelId="{1673B65A-E6A0-4615-B47A-7D4B55500411}" type="presOf" srcId="{E02CDCEE-68DA-4F52-B51B-BA5A0FE3FCD6}" destId="{0B24F147-DB13-47B3-90FF-30ECF118AD75}" srcOrd="0" destOrd="0" presId="urn:microsoft.com/office/officeart/2008/layout/TitledPictureBlocks"/>
    <dgm:cxn modelId="{D06E1298-CA2F-402A-B6F3-B2BBC013D3B3}" type="presOf" srcId="{64FECE97-C702-40C7-A6B7-AB306982E102}" destId="{9DA94403-433E-493B-BBA6-2536FCE4545C}" srcOrd="0" destOrd="0" presId="urn:microsoft.com/office/officeart/2008/layout/TitledPictureBlocks"/>
    <dgm:cxn modelId="{68D2588E-C900-4E4A-9057-44D31C46F945}" srcId="{C0CE753A-F30F-4182-B6A6-5DEEBDA77658}" destId="{E02CDCEE-68DA-4F52-B51B-BA5A0FE3FCD6}" srcOrd="0" destOrd="0" parTransId="{C6618CDA-7083-4520-BD7F-0C6A6F483918}" sibTransId="{BA690A65-F73E-471A-9160-DBF0B79DA677}"/>
    <dgm:cxn modelId="{0677212B-A6D6-40C1-A26E-6A2B6948DBF1}" type="presOf" srcId="{C0CE753A-F30F-4182-B6A6-5DEEBDA77658}" destId="{8055DF3A-119C-43A9-9E60-C3C91849F1E3}" srcOrd="0" destOrd="0" presId="urn:microsoft.com/office/officeart/2008/layout/TitledPictureBlocks"/>
    <dgm:cxn modelId="{ED78EBED-EE21-4557-B9AE-BE4A6A7FAFF3}" type="presOf" srcId="{97CCC3DE-CAC9-4D07-8D72-4B33EA89A74D}" destId="{7C470B8E-D331-4F37-9464-3D7E47DA1AAF}" srcOrd="0" destOrd="0" presId="urn:microsoft.com/office/officeart/2008/layout/TitledPictureBlocks"/>
    <dgm:cxn modelId="{7B09E566-60FE-4690-BBD7-D7C08CCE026D}" srcId="{9E6BD7E2-9ABF-402C-9284-E960F80003A5}" destId="{97CCC3DE-CAC9-4D07-8D72-4B33EA89A74D}" srcOrd="0" destOrd="0" parTransId="{F5B31BF0-E21D-4D91-A40A-843C6D9F0173}" sibTransId="{DE5A5640-C2C9-405B-A7A3-42391BABF8BB}"/>
    <dgm:cxn modelId="{34CAD6C3-2252-43D3-B35E-F6CF6358F3C9}" type="presOf" srcId="{5AA59763-B05D-4E87-BCB2-F44C808BA385}" destId="{9CF4A984-3E04-472F-8CE1-930AC6DD49E4}" srcOrd="0" destOrd="0" presId="urn:microsoft.com/office/officeart/2008/layout/TitledPictureBlocks"/>
    <dgm:cxn modelId="{7E78B642-E1DC-4DA6-A68D-6600226AE1B7}" srcId="{BBFF3A9F-18B9-4F79-A0A3-BA5E4DD69F6B}" destId="{5AA59763-B05D-4E87-BCB2-F44C808BA385}" srcOrd="0" destOrd="0" parTransId="{3752CF0A-97FC-4581-83EE-C69C5925342A}" sibTransId="{4783CA21-7245-4317-BF37-9E89C5D422E9}"/>
    <dgm:cxn modelId="{C4ECA886-9452-4D07-B7F8-1891F140316E}" type="presOf" srcId="{BBFF3A9F-18B9-4F79-A0A3-BA5E4DD69F6B}" destId="{BF2C94B4-C315-4C99-A76F-C3E5861AC051}" srcOrd="0" destOrd="0" presId="urn:microsoft.com/office/officeart/2008/layout/TitledPictureBlocks"/>
    <dgm:cxn modelId="{F3F12768-AC18-4785-8501-D188AB44F8E0}" type="presOf" srcId="{9E6BD7E2-9ABF-402C-9284-E960F80003A5}" destId="{C2E57F66-64F7-4530-ADA8-892E0FCA85B9}" srcOrd="0" destOrd="0" presId="urn:microsoft.com/office/officeart/2008/layout/TitledPictureBlocks"/>
    <dgm:cxn modelId="{B5620B7D-E155-4063-99BE-81F332671CE3}" srcId="{64FECE97-C702-40C7-A6B7-AB306982E102}" destId="{BBFF3A9F-18B9-4F79-A0A3-BA5E4DD69F6B}" srcOrd="1" destOrd="0" parTransId="{2F7BE06C-15F1-408A-8EEC-2C2A11C4D074}" sibTransId="{C6B246A6-D1FB-4CCD-AAE1-63BA9C26ED26}"/>
    <dgm:cxn modelId="{C226382D-A0D9-4DDF-84E1-0B6996A8E8A1}" srcId="{64FECE97-C702-40C7-A6B7-AB306982E102}" destId="{9E6BD7E2-9ABF-402C-9284-E960F80003A5}" srcOrd="3" destOrd="0" parTransId="{F9550EB9-DE45-4DB2-ADD3-CD99BF645119}" sibTransId="{35E72482-BF93-4EC4-8ECE-BD84E5B69675}"/>
    <dgm:cxn modelId="{CFF410C1-6072-432C-BBFD-F4BFA1305507}" type="presOf" srcId="{9517967B-D45A-42E2-A72E-2BB1093BD953}" destId="{33ACF6A8-209C-483A-A485-5FF072A93C29}" srcOrd="0" destOrd="0" presId="urn:microsoft.com/office/officeart/2008/layout/TitledPictureBlocks"/>
    <dgm:cxn modelId="{337ABD9C-25D7-4F5D-B6F5-3429B497FD53}" type="presParOf" srcId="{9DA94403-433E-493B-BBA6-2536FCE4545C}" destId="{6FE9DF27-7A74-4A94-BD75-279986BEFAE8}" srcOrd="0" destOrd="0" presId="urn:microsoft.com/office/officeart/2008/layout/TitledPictureBlocks"/>
    <dgm:cxn modelId="{D66198B2-DF26-4892-8C63-668823EF2401}" type="presParOf" srcId="{6FE9DF27-7A74-4A94-BD75-279986BEFAE8}" destId="{8055DF3A-119C-43A9-9E60-C3C91849F1E3}" srcOrd="0" destOrd="0" presId="urn:microsoft.com/office/officeart/2008/layout/TitledPictureBlocks"/>
    <dgm:cxn modelId="{ED6FB90F-05D1-4BFF-8A8A-87835F8AF132}" type="presParOf" srcId="{6FE9DF27-7A74-4A94-BD75-279986BEFAE8}" destId="{43D7609D-9FB3-42BD-89E2-E8C4CA422CB2}" srcOrd="1" destOrd="0" presId="urn:microsoft.com/office/officeart/2008/layout/TitledPictureBlocks"/>
    <dgm:cxn modelId="{4593F77F-4CF9-46BF-A993-B800AAE124FA}" type="presParOf" srcId="{6FE9DF27-7A74-4A94-BD75-279986BEFAE8}" destId="{0B24F147-DB13-47B3-90FF-30ECF118AD75}" srcOrd="2" destOrd="0" presId="urn:microsoft.com/office/officeart/2008/layout/TitledPictureBlocks"/>
    <dgm:cxn modelId="{813669F0-EA4C-4212-9721-F59A9686159F}" type="presParOf" srcId="{9DA94403-433E-493B-BBA6-2536FCE4545C}" destId="{F04A44E5-C633-42F3-BD58-A18331D1FF99}" srcOrd="1" destOrd="0" presId="urn:microsoft.com/office/officeart/2008/layout/TitledPictureBlocks"/>
    <dgm:cxn modelId="{172CDA4D-3A43-4C73-A6F1-40E3620F60B4}" type="presParOf" srcId="{9DA94403-433E-493B-BBA6-2536FCE4545C}" destId="{80E648AC-5D3C-4E61-83A4-09C71DF040B4}" srcOrd="2" destOrd="0" presId="urn:microsoft.com/office/officeart/2008/layout/TitledPictureBlocks"/>
    <dgm:cxn modelId="{6B54E219-45E4-4679-B24A-E37C1EDBBA75}" type="presParOf" srcId="{80E648AC-5D3C-4E61-83A4-09C71DF040B4}" destId="{BF2C94B4-C315-4C99-A76F-C3E5861AC051}" srcOrd="0" destOrd="0" presId="urn:microsoft.com/office/officeart/2008/layout/TitledPictureBlocks"/>
    <dgm:cxn modelId="{A8902DEC-971B-4B73-8E88-4B1DBECA2FB4}" type="presParOf" srcId="{80E648AC-5D3C-4E61-83A4-09C71DF040B4}" destId="{1A4258EC-A82D-4B50-8978-C52EE71AA58B}" srcOrd="1" destOrd="0" presId="urn:microsoft.com/office/officeart/2008/layout/TitledPictureBlocks"/>
    <dgm:cxn modelId="{7D46109E-1078-4998-A37B-EDFC4DDAC673}" type="presParOf" srcId="{80E648AC-5D3C-4E61-83A4-09C71DF040B4}" destId="{9CF4A984-3E04-472F-8CE1-930AC6DD49E4}" srcOrd="2" destOrd="0" presId="urn:microsoft.com/office/officeart/2008/layout/TitledPictureBlocks"/>
    <dgm:cxn modelId="{5D68BFCC-BC97-4742-ABD1-E8C2DFB52D3A}" type="presParOf" srcId="{9DA94403-433E-493B-BBA6-2536FCE4545C}" destId="{3489BBFC-65E8-4F69-82CA-3B9C3B7A8BF1}" srcOrd="3" destOrd="0" presId="urn:microsoft.com/office/officeart/2008/layout/TitledPictureBlocks"/>
    <dgm:cxn modelId="{0E44D2EE-2470-4971-81DD-6848B8D41467}" type="presParOf" srcId="{9DA94403-433E-493B-BBA6-2536FCE4545C}" destId="{8909D10D-7555-4881-A195-7621663618F6}" srcOrd="4" destOrd="0" presId="urn:microsoft.com/office/officeart/2008/layout/TitledPictureBlocks"/>
    <dgm:cxn modelId="{D9D560B8-4602-40C1-9975-9E879C98FA4B}" type="presParOf" srcId="{8909D10D-7555-4881-A195-7621663618F6}" destId="{CE658506-F774-4803-ABAB-DC50CE0CEC4E}" srcOrd="0" destOrd="0" presId="urn:microsoft.com/office/officeart/2008/layout/TitledPictureBlocks"/>
    <dgm:cxn modelId="{459113D4-5CB7-4847-8A3D-D75CD25838D1}" type="presParOf" srcId="{8909D10D-7555-4881-A195-7621663618F6}" destId="{B3D56B16-2719-4A0F-859E-FBA0CF358555}" srcOrd="1" destOrd="0" presId="urn:microsoft.com/office/officeart/2008/layout/TitledPictureBlocks"/>
    <dgm:cxn modelId="{CD460086-F316-4B73-B9D8-ACBBBF873D25}" type="presParOf" srcId="{8909D10D-7555-4881-A195-7621663618F6}" destId="{33ACF6A8-209C-483A-A485-5FF072A93C29}" srcOrd="2" destOrd="0" presId="urn:microsoft.com/office/officeart/2008/layout/TitledPictureBlocks"/>
    <dgm:cxn modelId="{B55ECD56-792E-4D3C-B02F-90D84624FDF0}" type="presParOf" srcId="{9DA94403-433E-493B-BBA6-2536FCE4545C}" destId="{690587C9-18BF-4FD1-9CCA-3C61285F6294}" srcOrd="5" destOrd="0" presId="urn:microsoft.com/office/officeart/2008/layout/TitledPictureBlocks"/>
    <dgm:cxn modelId="{F28AF8AC-B8E8-4099-94E0-4C1CCC1FE5DC}" type="presParOf" srcId="{9DA94403-433E-493B-BBA6-2536FCE4545C}" destId="{41D511CE-119B-430E-8472-81E1E4A04086}" srcOrd="6" destOrd="0" presId="urn:microsoft.com/office/officeart/2008/layout/TitledPictureBlocks"/>
    <dgm:cxn modelId="{F29F87AF-752C-4C15-9998-E86DA54A72A5}" type="presParOf" srcId="{41D511CE-119B-430E-8472-81E1E4A04086}" destId="{C2E57F66-64F7-4530-ADA8-892E0FCA85B9}" srcOrd="0" destOrd="0" presId="urn:microsoft.com/office/officeart/2008/layout/TitledPictureBlocks"/>
    <dgm:cxn modelId="{0DA5D6BD-183C-4A63-A118-F4F85B14AD40}" type="presParOf" srcId="{41D511CE-119B-430E-8472-81E1E4A04086}" destId="{5F559AE2-61CB-43A3-8C28-1BFFDE146CD6}" srcOrd="1" destOrd="0" presId="urn:microsoft.com/office/officeart/2008/layout/TitledPictureBlocks"/>
    <dgm:cxn modelId="{BCBA7212-7ACA-4F38-AACF-0D6AE5091B5D}" type="presParOf" srcId="{41D511CE-119B-430E-8472-81E1E4A04086}" destId="{7C470B8E-D331-4F37-9464-3D7E47DA1AA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ECE97-C702-40C7-A6B7-AB306982E102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E753A-F30F-4182-B6A6-5DEEBDA77658}">
      <dgm:prSet phldrT="[Текст]" custT="1"/>
      <dgm:spPr/>
      <dgm:t>
        <a:bodyPr/>
        <a:lstStyle/>
        <a:p>
          <a:r>
            <a:rPr lang="ru-RU" sz="1600" dirty="0" smtClean="0"/>
            <a:t>Трудовые объединения (бригады)</a:t>
          </a:r>
          <a:endParaRPr lang="ru-RU" sz="1600" dirty="0"/>
        </a:p>
      </dgm:t>
    </dgm:pt>
    <dgm:pt modelId="{1A64B1E5-16D6-48B9-9923-E61CBFF26F0A}" type="parTrans" cxnId="{8DE9625C-586A-4F53-BE05-CEA8A45E64A4}">
      <dgm:prSet/>
      <dgm:spPr/>
      <dgm:t>
        <a:bodyPr/>
        <a:lstStyle/>
        <a:p>
          <a:endParaRPr lang="ru-RU"/>
        </a:p>
      </dgm:t>
    </dgm:pt>
    <dgm:pt modelId="{D531F39D-E67C-458E-BEA1-7D43FA767385}" type="sibTrans" cxnId="{8DE9625C-586A-4F53-BE05-CEA8A45E64A4}">
      <dgm:prSet/>
      <dgm:spPr/>
      <dgm:t>
        <a:bodyPr/>
        <a:lstStyle/>
        <a:p>
          <a:endParaRPr lang="ru-RU"/>
        </a:p>
      </dgm:t>
    </dgm:pt>
    <dgm:pt modelId="{E02CDCEE-68DA-4F52-B51B-BA5A0FE3FCD6}">
      <dgm:prSet phldrT="[Текст]"/>
      <dgm:spPr/>
      <dgm:t>
        <a:bodyPr/>
        <a:lstStyle/>
        <a:p>
          <a:r>
            <a:rPr lang="ru-RU" dirty="0" smtClean="0"/>
            <a:t>368 чел.</a:t>
          </a:r>
          <a:endParaRPr lang="ru-RU" dirty="0"/>
        </a:p>
      </dgm:t>
    </dgm:pt>
    <dgm:pt modelId="{C6618CDA-7083-4520-BD7F-0C6A6F483918}" type="parTrans" cxnId="{68D2588E-C900-4E4A-9057-44D31C46F945}">
      <dgm:prSet/>
      <dgm:spPr/>
      <dgm:t>
        <a:bodyPr/>
        <a:lstStyle/>
        <a:p>
          <a:endParaRPr lang="ru-RU"/>
        </a:p>
      </dgm:t>
    </dgm:pt>
    <dgm:pt modelId="{BA690A65-F73E-471A-9160-DBF0B79DA677}" type="sibTrans" cxnId="{68D2588E-C900-4E4A-9057-44D31C46F945}">
      <dgm:prSet/>
      <dgm:spPr/>
      <dgm:t>
        <a:bodyPr/>
        <a:lstStyle/>
        <a:p>
          <a:endParaRPr lang="ru-RU"/>
        </a:p>
      </dgm:t>
    </dgm:pt>
    <dgm:pt modelId="{595C197B-506F-4AA1-AE5D-8E8536AC2897}">
      <dgm:prSet phldrT="[Текст]" custT="1"/>
      <dgm:spPr/>
      <dgm:t>
        <a:bodyPr/>
        <a:lstStyle/>
        <a:p>
          <a:r>
            <a:rPr lang="ru-RU" sz="1600" dirty="0" smtClean="0"/>
            <a:t>Отряды мэров и глав администраций муниципальных образований </a:t>
          </a:r>
          <a:endParaRPr lang="ru-RU" sz="1600" dirty="0"/>
        </a:p>
      </dgm:t>
    </dgm:pt>
    <dgm:pt modelId="{605A48DB-4A16-44EB-AB6E-E6802BEA24EF}" type="parTrans" cxnId="{6EF8A708-A43F-4826-8705-A23A2117AB98}">
      <dgm:prSet/>
      <dgm:spPr/>
      <dgm:t>
        <a:bodyPr/>
        <a:lstStyle/>
        <a:p>
          <a:endParaRPr lang="ru-RU"/>
        </a:p>
      </dgm:t>
    </dgm:pt>
    <dgm:pt modelId="{B51F7045-3447-406C-B105-65638EC61C23}" type="sibTrans" cxnId="{6EF8A708-A43F-4826-8705-A23A2117AB98}">
      <dgm:prSet/>
      <dgm:spPr/>
      <dgm:t>
        <a:bodyPr/>
        <a:lstStyle/>
        <a:p>
          <a:endParaRPr lang="ru-RU"/>
        </a:p>
      </dgm:t>
    </dgm:pt>
    <dgm:pt modelId="{9517967B-D45A-42E2-A72E-2BB1093BD953}">
      <dgm:prSet phldrT="[Текст]"/>
      <dgm:spPr/>
      <dgm:t>
        <a:bodyPr/>
        <a:lstStyle/>
        <a:p>
          <a:r>
            <a:rPr lang="ru-RU" dirty="0" smtClean="0"/>
            <a:t>116 чел.</a:t>
          </a:r>
          <a:endParaRPr lang="ru-RU" dirty="0"/>
        </a:p>
      </dgm:t>
    </dgm:pt>
    <dgm:pt modelId="{2ADCF555-4C1A-4801-9DF9-491ED2C42E30}" type="parTrans" cxnId="{F5EAA849-806B-45E4-84C6-ABF26EFFFDDF}">
      <dgm:prSet/>
      <dgm:spPr/>
      <dgm:t>
        <a:bodyPr/>
        <a:lstStyle/>
        <a:p>
          <a:endParaRPr lang="ru-RU"/>
        </a:p>
      </dgm:t>
    </dgm:pt>
    <dgm:pt modelId="{C9299269-7DD4-4414-83D6-D5CFCAA532FC}" type="sibTrans" cxnId="{F5EAA849-806B-45E4-84C6-ABF26EFFFDDF}">
      <dgm:prSet/>
      <dgm:spPr/>
      <dgm:t>
        <a:bodyPr/>
        <a:lstStyle/>
        <a:p>
          <a:endParaRPr lang="ru-RU"/>
        </a:p>
      </dgm:t>
    </dgm:pt>
    <dgm:pt modelId="{9E6BD7E2-9ABF-402C-9284-E960F80003A5}">
      <dgm:prSet phldrT="[Текст]" custT="1"/>
      <dgm:spPr/>
      <dgm:t>
        <a:bodyPr/>
        <a:lstStyle/>
        <a:p>
          <a:r>
            <a:rPr lang="ru-RU" sz="1600" dirty="0" smtClean="0"/>
            <a:t>Индивидуальное трудоустройство                         </a:t>
          </a:r>
          <a:endParaRPr lang="ru-RU" sz="1600" dirty="0"/>
        </a:p>
      </dgm:t>
    </dgm:pt>
    <dgm:pt modelId="{F9550EB9-DE45-4DB2-ADD3-CD99BF645119}" type="parTrans" cxnId="{C226382D-A0D9-4DDF-84E1-0B6996A8E8A1}">
      <dgm:prSet/>
      <dgm:spPr/>
      <dgm:t>
        <a:bodyPr/>
        <a:lstStyle/>
        <a:p>
          <a:endParaRPr lang="ru-RU"/>
        </a:p>
      </dgm:t>
    </dgm:pt>
    <dgm:pt modelId="{35E72482-BF93-4EC4-8ECE-BD84E5B69675}" type="sibTrans" cxnId="{C226382D-A0D9-4DDF-84E1-0B6996A8E8A1}">
      <dgm:prSet/>
      <dgm:spPr/>
      <dgm:t>
        <a:bodyPr/>
        <a:lstStyle/>
        <a:p>
          <a:endParaRPr lang="ru-RU"/>
        </a:p>
      </dgm:t>
    </dgm:pt>
    <dgm:pt modelId="{97CCC3DE-CAC9-4D07-8D72-4B33EA89A74D}">
      <dgm:prSet phldrT="[Текст]"/>
      <dgm:spPr/>
      <dgm:t>
        <a:bodyPr/>
        <a:lstStyle/>
        <a:p>
          <a:r>
            <a:rPr lang="ru-RU" dirty="0" smtClean="0"/>
            <a:t>77 чел.</a:t>
          </a:r>
          <a:endParaRPr lang="ru-RU" dirty="0"/>
        </a:p>
      </dgm:t>
    </dgm:pt>
    <dgm:pt modelId="{F5B31BF0-E21D-4D91-A40A-843C6D9F0173}" type="parTrans" cxnId="{7B09E566-60FE-4690-BBD7-D7C08CCE026D}">
      <dgm:prSet/>
      <dgm:spPr/>
      <dgm:t>
        <a:bodyPr/>
        <a:lstStyle/>
        <a:p>
          <a:endParaRPr lang="ru-RU"/>
        </a:p>
      </dgm:t>
    </dgm:pt>
    <dgm:pt modelId="{DE5A5640-C2C9-405B-A7A3-42391BABF8BB}" type="sibTrans" cxnId="{7B09E566-60FE-4690-BBD7-D7C08CCE026D}">
      <dgm:prSet/>
      <dgm:spPr/>
      <dgm:t>
        <a:bodyPr/>
        <a:lstStyle/>
        <a:p>
          <a:endParaRPr lang="ru-RU"/>
        </a:p>
      </dgm:t>
    </dgm:pt>
    <dgm:pt modelId="{5AA59763-B05D-4E87-BCB2-F44C808BA385}">
      <dgm:prSet phldrT="[Текст]"/>
      <dgm:spPr/>
      <dgm:t>
        <a:bodyPr/>
        <a:lstStyle/>
        <a:p>
          <a:r>
            <a:rPr lang="ru-RU" dirty="0" smtClean="0"/>
            <a:t>211 чел.</a:t>
          </a:r>
          <a:endParaRPr lang="ru-RU" dirty="0"/>
        </a:p>
      </dgm:t>
    </dgm:pt>
    <dgm:pt modelId="{BBFF3A9F-18B9-4F79-A0A3-BA5E4DD69F6B}">
      <dgm:prSet phldrT="[Текст]" custT="1"/>
      <dgm:spPr/>
      <dgm:t>
        <a:bodyPr/>
        <a:lstStyle/>
        <a:p>
          <a:r>
            <a:rPr lang="ru-RU" sz="1600" dirty="0" smtClean="0"/>
            <a:t>Лагеря труда и отдыха</a:t>
          </a:r>
          <a:endParaRPr lang="ru-RU" sz="1600" dirty="0"/>
        </a:p>
      </dgm:t>
    </dgm:pt>
    <dgm:pt modelId="{C6B246A6-D1FB-4CCD-AAE1-63BA9C26ED26}" type="sibTrans" cxnId="{B5620B7D-E155-4063-99BE-81F332671CE3}">
      <dgm:prSet/>
      <dgm:spPr/>
      <dgm:t>
        <a:bodyPr/>
        <a:lstStyle/>
        <a:p>
          <a:endParaRPr lang="ru-RU"/>
        </a:p>
      </dgm:t>
    </dgm:pt>
    <dgm:pt modelId="{2F7BE06C-15F1-408A-8EEC-2C2A11C4D074}" type="parTrans" cxnId="{B5620B7D-E155-4063-99BE-81F332671CE3}">
      <dgm:prSet/>
      <dgm:spPr/>
      <dgm:t>
        <a:bodyPr/>
        <a:lstStyle/>
        <a:p>
          <a:endParaRPr lang="ru-RU"/>
        </a:p>
      </dgm:t>
    </dgm:pt>
    <dgm:pt modelId="{4783CA21-7245-4317-BF37-9E89C5D422E9}" type="sibTrans" cxnId="{7E78B642-E1DC-4DA6-A68D-6600226AE1B7}">
      <dgm:prSet/>
      <dgm:spPr/>
      <dgm:t>
        <a:bodyPr/>
        <a:lstStyle/>
        <a:p>
          <a:endParaRPr lang="ru-RU"/>
        </a:p>
      </dgm:t>
    </dgm:pt>
    <dgm:pt modelId="{3752CF0A-97FC-4581-83EE-C69C5925342A}" type="parTrans" cxnId="{7E78B642-E1DC-4DA6-A68D-6600226AE1B7}">
      <dgm:prSet/>
      <dgm:spPr/>
      <dgm:t>
        <a:bodyPr/>
        <a:lstStyle/>
        <a:p>
          <a:endParaRPr lang="ru-RU"/>
        </a:p>
      </dgm:t>
    </dgm:pt>
    <dgm:pt modelId="{9DA94403-433E-493B-BBA6-2536FCE4545C}" type="pres">
      <dgm:prSet presAssocID="{64FECE97-C702-40C7-A6B7-AB306982E1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E9DF27-7A74-4A94-BD75-279986BEFAE8}" type="pres">
      <dgm:prSet presAssocID="{C0CE753A-F30F-4182-B6A6-5DEEBDA77658}" presName="composite" presStyleCnt="0"/>
      <dgm:spPr/>
    </dgm:pt>
    <dgm:pt modelId="{8055DF3A-119C-43A9-9E60-C3C91849F1E3}" type="pres">
      <dgm:prSet presAssocID="{C0CE753A-F30F-4182-B6A6-5DEEBDA77658}" presName="ParentText" presStyleLbl="node1" presStyleIdx="0" presStyleCnt="4" custScaleX="145280" custScaleY="143648">
        <dgm:presLayoutVars>
          <dgm:chMax val="1"/>
          <dgm:chPref val="1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3D7609D-9FB3-42BD-89E2-E8C4CA422CB2}" type="pres">
      <dgm:prSet presAssocID="{C0CE753A-F30F-4182-B6A6-5DEEBDA77658}" presName="Image" presStyleLbl="bgImgPlace1" presStyleIdx="0" presStyleCnt="4" custScaleX="67351" custScaleY="888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B24F147-DB13-47B3-90FF-30ECF118AD75}" type="pres">
      <dgm:prSet presAssocID="{C0CE753A-F30F-4182-B6A6-5DEEBDA77658}" presName="ChildText" presStyleLbl="fgAcc1" presStyleIdx="0" presStyleCnt="4" custScaleX="207924" custLinFactNeighborX="1653" custLinFactNeighborY="50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A44E5-C633-42F3-BD58-A18331D1FF99}" type="pres">
      <dgm:prSet presAssocID="{D531F39D-E67C-458E-BEA1-7D43FA767385}" presName="sibTrans" presStyleCnt="0"/>
      <dgm:spPr/>
    </dgm:pt>
    <dgm:pt modelId="{80E648AC-5D3C-4E61-83A4-09C71DF040B4}" type="pres">
      <dgm:prSet presAssocID="{BBFF3A9F-18B9-4F79-A0A3-BA5E4DD69F6B}" presName="composite" presStyleCnt="0"/>
      <dgm:spPr/>
    </dgm:pt>
    <dgm:pt modelId="{BF2C94B4-C315-4C99-A76F-C3E5861AC051}" type="pres">
      <dgm:prSet presAssocID="{BBFF3A9F-18B9-4F79-A0A3-BA5E4DD69F6B}" presName="ParentText" presStyleLbl="node1" presStyleIdx="1" presStyleCnt="4" custScaleX="145254" custScaleY="143648">
        <dgm:presLayoutVars>
          <dgm:chMax val="1"/>
          <dgm:chPref val="1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A4258EC-A82D-4B50-8978-C52EE71AA58B}" type="pres">
      <dgm:prSet presAssocID="{BBFF3A9F-18B9-4F79-A0A3-BA5E4DD69F6B}" presName="Image" presStyleLbl="bgImgPlace1" presStyleIdx="1" presStyleCnt="4" custScaleX="77811" custScaleY="888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9CF4A984-3E04-472F-8CE1-930AC6DD49E4}" type="pres">
      <dgm:prSet presAssocID="{BBFF3A9F-18B9-4F79-A0A3-BA5E4DD69F6B}" presName="ChildText" presStyleLbl="fgAcc1" presStyleIdx="1" presStyleCnt="4" custScaleX="207924" custLinFactNeighborX="1653" custLinFactNeighborY="50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9BBFC-65E8-4F69-82CA-3B9C3B7A8BF1}" type="pres">
      <dgm:prSet presAssocID="{C6B246A6-D1FB-4CCD-AAE1-63BA9C26ED26}" presName="sibTrans" presStyleCnt="0"/>
      <dgm:spPr/>
    </dgm:pt>
    <dgm:pt modelId="{8909D10D-7555-4881-A195-7621663618F6}" type="pres">
      <dgm:prSet presAssocID="{595C197B-506F-4AA1-AE5D-8E8536AC2897}" presName="composite" presStyleCnt="0"/>
      <dgm:spPr/>
    </dgm:pt>
    <dgm:pt modelId="{CE658506-F774-4803-ABAB-DC50CE0CEC4E}" type="pres">
      <dgm:prSet presAssocID="{595C197B-506F-4AA1-AE5D-8E8536AC2897}" presName="ParentText" presStyleLbl="node1" presStyleIdx="2" presStyleCnt="4" custScaleX="170431" custScaleY="254144">
        <dgm:presLayoutVars>
          <dgm:chMax val="1"/>
          <dgm:chPref val="1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3D56B16-2719-4A0F-859E-FBA0CF358555}" type="pres">
      <dgm:prSet presAssocID="{595C197B-506F-4AA1-AE5D-8E8536AC2897}" presName="Image" presStyleLbl="bgImgPlace1" presStyleIdx="2" presStyleCnt="4" custScaleX="77811" custScaleY="888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3ACF6A8-209C-483A-A485-5FF072A93C29}" type="pres">
      <dgm:prSet presAssocID="{595C197B-506F-4AA1-AE5D-8E8536AC2897}" presName="ChildText" presStyleLbl="fgAcc1" presStyleIdx="2" presStyleCnt="4" custScaleX="207924" custLinFactNeighborX="1653" custLinFactNeighborY="50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587C9-18BF-4FD1-9CCA-3C61285F6294}" type="pres">
      <dgm:prSet presAssocID="{B51F7045-3447-406C-B105-65638EC61C23}" presName="sibTrans" presStyleCnt="0"/>
      <dgm:spPr/>
    </dgm:pt>
    <dgm:pt modelId="{41D511CE-119B-430E-8472-81E1E4A04086}" type="pres">
      <dgm:prSet presAssocID="{9E6BD7E2-9ABF-402C-9284-E960F80003A5}" presName="composite" presStyleCnt="0"/>
      <dgm:spPr/>
    </dgm:pt>
    <dgm:pt modelId="{C2E57F66-64F7-4530-ADA8-892E0FCA85B9}" type="pres">
      <dgm:prSet presAssocID="{9E6BD7E2-9ABF-402C-9284-E960F80003A5}" presName="ParentText" presStyleLbl="node1" presStyleIdx="3" presStyleCnt="4" custScaleX="170431" custScaleY="254144">
        <dgm:presLayoutVars>
          <dgm:chMax val="1"/>
          <dgm:chPref val="1"/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F559AE2-61CB-43A3-8C28-1BFFDE146CD6}" type="pres">
      <dgm:prSet presAssocID="{9E6BD7E2-9ABF-402C-9284-E960F80003A5}" presName="Image" presStyleLbl="bgImgPlace1" presStyleIdx="3" presStyleCnt="4" custScaleX="77811" custScaleY="8882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C470B8E-D331-4F37-9464-3D7E47DA1AAF}" type="pres">
      <dgm:prSet presAssocID="{9E6BD7E2-9ABF-402C-9284-E960F80003A5}" presName="ChildText" presStyleLbl="fgAcc1" presStyleIdx="3" presStyleCnt="4" custScaleX="207924" custLinFactNeighborX="1653" custLinFactNeighborY="50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8A708-A43F-4826-8705-A23A2117AB98}" srcId="{64FECE97-C702-40C7-A6B7-AB306982E102}" destId="{595C197B-506F-4AA1-AE5D-8E8536AC2897}" srcOrd="2" destOrd="0" parTransId="{605A48DB-4A16-44EB-AB6E-E6802BEA24EF}" sibTransId="{B51F7045-3447-406C-B105-65638EC61C23}"/>
    <dgm:cxn modelId="{8DE9625C-586A-4F53-BE05-CEA8A45E64A4}" srcId="{64FECE97-C702-40C7-A6B7-AB306982E102}" destId="{C0CE753A-F30F-4182-B6A6-5DEEBDA77658}" srcOrd="0" destOrd="0" parTransId="{1A64B1E5-16D6-48B9-9923-E61CBFF26F0A}" sibTransId="{D531F39D-E67C-458E-BEA1-7D43FA767385}"/>
    <dgm:cxn modelId="{F5EAA849-806B-45E4-84C6-ABF26EFFFDDF}" srcId="{595C197B-506F-4AA1-AE5D-8E8536AC2897}" destId="{9517967B-D45A-42E2-A72E-2BB1093BD953}" srcOrd="0" destOrd="0" parTransId="{2ADCF555-4C1A-4801-9DF9-491ED2C42E30}" sibTransId="{C9299269-7DD4-4414-83D6-D5CFCAA532FC}"/>
    <dgm:cxn modelId="{5E8AAFA6-6A61-4369-82A4-25E07C8F1F65}" type="presOf" srcId="{595C197B-506F-4AA1-AE5D-8E8536AC2897}" destId="{CE658506-F774-4803-ABAB-DC50CE0CEC4E}" srcOrd="0" destOrd="0" presId="urn:microsoft.com/office/officeart/2008/layout/TitledPictureBlocks"/>
    <dgm:cxn modelId="{1673B65A-E6A0-4615-B47A-7D4B55500411}" type="presOf" srcId="{E02CDCEE-68DA-4F52-B51B-BA5A0FE3FCD6}" destId="{0B24F147-DB13-47B3-90FF-30ECF118AD75}" srcOrd="0" destOrd="0" presId="urn:microsoft.com/office/officeart/2008/layout/TitledPictureBlocks"/>
    <dgm:cxn modelId="{D06E1298-CA2F-402A-B6F3-B2BBC013D3B3}" type="presOf" srcId="{64FECE97-C702-40C7-A6B7-AB306982E102}" destId="{9DA94403-433E-493B-BBA6-2536FCE4545C}" srcOrd="0" destOrd="0" presId="urn:microsoft.com/office/officeart/2008/layout/TitledPictureBlocks"/>
    <dgm:cxn modelId="{68D2588E-C900-4E4A-9057-44D31C46F945}" srcId="{C0CE753A-F30F-4182-B6A6-5DEEBDA77658}" destId="{E02CDCEE-68DA-4F52-B51B-BA5A0FE3FCD6}" srcOrd="0" destOrd="0" parTransId="{C6618CDA-7083-4520-BD7F-0C6A6F483918}" sibTransId="{BA690A65-F73E-471A-9160-DBF0B79DA677}"/>
    <dgm:cxn modelId="{0677212B-A6D6-40C1-A26E-6A2B6948DBF1}" type="presOf" srcId="{C0CE753A-F30F-4182-B6A6-5DEEBDA77658}" destId="{8055DF3A-119C-43A9-9E60-C3C91849F1E3}" srcOrd="0" destOrd="0" presId="urn:microsoft.com/office/officeart/2008/layout/TitledPictureBlocks"/>
    <dgm:cxn modelId="{ED78EBED-EE21-4557-B9AE-BE4A6A7FAFF3}" type="presOf" srcId="{97CCC3DE-CAC9-4D07-8D72-4B33EA89A74D}" destId="{7C470B8E-D331-4F37-9464-3D7E47DA1AAF}" srcOrd="0" destOrd="0" presId="urn:microsoft.com/office/officeart/2008/layout/TitledPictureBlocks"/>
    <dgm:cxn modelId="{7B09E566-60FE-4690-BBD7-D7C08CCE026D}" srcId="{9E6BD7E2-9ABF-402C-9284-E960F80003A5}" destId="{97CCC3DE-CAC9-4D07-8D72-4B33EA89A74D}" srcOrd="0" destOrd="0" parTransId="{F5B31BF0-E21D-4D91-A40A-843C6D9F0173}" sibTransId="{DE5A5640-C2C9-405B-A7A3-42391BABF8BB}"/>
    <dgm:cxn modelId="{34CAD6C3-2252-43D3-B35E-F6CF6358F3C9}" type="presOf" srcId="{5AA59763-B05D-4E87-BCB2-F44C808BA385}" destId="{9CF4A984-3E04-472F-8CE1-930AC6DD49E4}" srcOrd="0" destOrd="0" presId="urn:microsoft.com/office/officeart/2008/layout/TitledPictureBlocks"/>
    <dgm:cxn modelId="{7E78B642-E1DC-4DA6-A68D-6600226AE1B7}" srcId="{BBFF3A9F-18B9-4F79-A0A3-BA5E4DD69F6B}" destId="{5AA59763-B05D-4E87-BCB2-F44C808BA385}" srcOrd="0" destOrd="0" parTransId="{3752CF0A-97FC-4581-83EE-C69C5925342A}" sibTransId="{4783CA21-7245-4317-BF37-9E89C5D422E9}"/>
    <dgm:cxn modelId="{C4ECA886-9452-4D07-B7F8-1891F140316E}" type="presOf" srcId="{BBFF3A9F-18B9-4F79-A0A3-BA5E4DD69F6B}" destId="{BF2C94B4-C315-4C99-A76F-C3E5861AC051}" srcOrd="0" destOrd="0" presId="urn:microsoft.com/office/officeart/2008/layout/TitledPictureBlocks"/>
    <dgm:cxn modelId="{F3F12768-AC18-4785-8501-D188AB44F8E0}" type="presOf" srcId="{9E6BD7E2-9ABF-402C-9284-E960F80003A5}" destId="{C2E57F66-64F7-4530-ADA8-892E0FCA85B9}" srcOrd="0" destOrd="0" presId="urn:microsoft.com/office/officeart/2008/layout/TitledPictureBlocks"/>
    <dgm:cxn modelId="{B5620B7D-E155-4063-99BE-81F332671CE3}" srcId="{64FECE97-C702-40C7-A6B7-AB306982E102}" destId="{BBFF3A9F-18B9-4F79-A0A3-BA5E4DD69F6B}" srcOrd="1" destOrd="0" parTransId="{2F7BE06C-15F1-408A-8EEC-2C2A11C4D074}" sibTransId="{C6B246A6-D1FB-4CCD-AAE1-63BA9C26ED26}"/>
    <dgm:cxn modelId="{C226382D-A0D9-4DDF-84E1-0B6996A8E8A1}" srcId="{64FECE97-C702-40C7-A6B7-AB306982E102}" destId="{9E6BD7E2-9ABF-402C-9284-E960F80003A5}" srcOrd="3" destOrd="0" parTransId="{F9550EB9-DE45-4DB2-ADD3-CD99BF645119}" sibTransId="{35E72482-BF93-4EC4-8ECE-BD84E5B69675}"/>
    <dgm:cxn modelId="{CFF410C1-6072-432C-BBFD-F4BFA1305507}" type="presOf" srcId="{9517967B-D45A-42E2-A72E-2BB1093BD953}" destId="{33ACF6A8-209C-483A-A485-5FF072A93C29}" srcOrd="0" destOrd="0" presId="urn:microsoft.com/office/officeart/2008/layout/TitledPictureBlocks"/>
    <dgm:cxn modelId="{337ABD9C-25D7-4F5D-B6F5-3429B497FD53}" type="presParOf" srcId="{9DA94403-433E-493B-BBA6-2536FCE4545C}" destId="{6FE9DF27-7A74-4A94-BD75-279986BEFAE8}" srcOrd="0" destOrd="0" presId="urn:microsoft.com/office/officeart/2008/layout/TitledPictureBlocks"/>
    <dgm:cxn modelId="{D66198B2-DF26-4892-8C63-668823EF2401}" type="presParOf" srcId="{6FE9DF27-7A74-4A94-BD75-279986BEFAE8}" destId="{8055DF3A-119C-43A9-9E60-C3C91849F1E3}" srcOrd="0" destOrd="0" presId="urn:microsoft.com/office/officeart/2008/layout/TitledPictureBlocks"/>
    <dgm:cxn modelId="{ED6FB90F-05D1-4BFF-8A8A-87835F8AF132}" type="presParOf" srcId="{6FE9DF27-7A74-4A94-BD75-279986BEFAE8}" destId="{43D7609D-9FB3-42BD-89E2-E8C4CA422CB2}" srcOrd="1" destOrd="0" presId="urn:microsoft.com/office/officeart/2008/layout/TitledPictureBlocks"/>
    <dgm:cxn modelId="{4593F77F-4CF9-46BF-A993-B800AAE124FA}" type="presParOf" srcId="{6FE9DF27-7A74-4A94-BD75-279986BEFAE8}" destId="{0B24F147-DB13-47B3-90FF-30ECF118AD75}" srcOrd="2" destOrd="0" presId="urn:microsoft.com/office/officeart/2008/layout/TitledPictureBlocks"/>
    <dgm:cxn modelId="{813669F0-EA4C-4212-9721-F59A9686159F}" type="presParOf" srcId="{9DA94403-433E-493B-BBA6-2536FCE4545C}" destId="{F04A44E5-C633-42F3-BD58-A18331D1FF99}" srcOrd="1" destOrd="0" presId="urn:microsoft.com/office/officeart/2008/layout/TitledPictureBlocks"/>
    <dgm:cxn modelId="{172CDA4D-3A43-4C73-A6F1-40E3620F60B4}" type="presParOf" srcId="{9DA94403-433E-493B-BBA6-2536FCE4545C}" destId="{80E648AC-5D3C-4E61-83A4-09C71DF040B4}" srcOrd="2" destOrd="0" presId="urn:microsoft.com/office/officeart/2008/layout/TitledPictureBlocks"/>
    <dgm:cxn modelId="{6B54E219-45E4-4679-B24A-E37C1EDBBA75}" type="presParOf" srcId="{80E648AC-5D3C-4E61-83A4-09C71DF040B4}" destId="{BF2C94B4-C315-4C99-A76F-C3E5861AC051}" srcOrd="0" destOrd="0" presId="urn:microsoft.com/office/officeart/2008/layout/TitledPictureBlocks"/>
    <dgm:cxn modelId="{A8902DEC-971B-4B73-8E88-4B1DBECA2FB4}" type="presParOf" srcId="{80E648AC-5D3C-4E61-83A4-09C71DF040B4}" destId="{1A4258EC-A82D-4B50-8978-C52EE71AA58B}" srcOrd="1" destOrd="0" presId="urn:microsoft.com/office/officeart/2008/layout/TitledPictureBlocks"/>
    <dgm:cxn modelId="{7D46109E-1078-4998-A37B-EDFC4DDAC673}" type="presParOf" srcId="{80E648AC-5D3C-4E61-83A4-09C71DF040B4}" destId="{9CF4A984-3E04-472F-8CE1-930AC6DD49E4}" srcOrd="2" destOrd="0" presId="urn:microsoft.com/office/officeart/2008/layout/TitledPictureBlocks"/>
    <dgm:cxn modelId="{5D68BFCC-BC97-4742-ABD1-E8C2DFB52D3A}" type="presParOf" srcId="{9DA94403-433E-493B-BBA6-2536FCE4545C}" destId="{3489BBFC-65E8-4F69-82CA-3B9C3B7A8BF1}" srcOrd="3" destOrd="0" presId="urn:microsoft.com/office/officeart/2008/layout/TitledPictureBlocks"/>
    <dgm:cxn modelId="{0E44D2EE-2470-4971-81DD-6848B8D41467}" type="presParOf" srcId="{9DA94403-433E-493B-BBA6-2536FCE4545C}" destId="{8909D10D-7555-4881-A195-7621663618F6}" srcOrd="4" destOrd="0" presId="urn:microsoft.com/office/officeart/2008/layout/TitledPictureBlocks"/>
    <dgm:cxn modelId="{D9D560B8-4602-40C1-9975-9E879C98FA4B}" type="presParOf" srcId="{8909D10D-7555-4881-A195-7621663618F6}" destId="{CE658506-F774-4803-ABAB-DC50CE0CEC4E}" srcOrd="0" destOrd="0" presId="urn:microsoft.com/office/officeart/2008/layout/TitledPictureBlocks"/>
    <dgm:cxn modelId="{459113D4-5CB7-4847-8A3D-D75CD25838D1}" type="presParOf" srcId="{8909D10D-7555-4881-A195-7621663618F6}" destId="{B3D56B16-2719-4A0F-859E-FBA0CF358555}" srcOrd="1" destOrd="0" presId="urn:microsoft.com/office/officeart/2008/layout/TitledPictureBlocks"/>
    <dgm:cxn modelId="{CD460086-F316-4B73-B9D8-ACBBBF873D25}" type="presParOf" srcId="{8909D10D-7555-4881-A195-7621663618F6}" destId="{33ACF6A8-209C-483A-A485-5FF072A93C29}" srcOrd="2" destOrd="0" presId="urn:microsoft.com/office/officeart/2008/layout/TitledPictureBlocks"/>
    <dgm:cxn modelId="{B55ECD56-792E-4D3C-B02F-90D84624FDF0}" type="presParOf" srcId="{9DA94403-433E-493B-BBA6-2536FCE4545C}" destId="{690587C9-18BF-4FD1-9CCA-3C61285F6294}" srcOrd="5" destOrd="0" presId="urn:microsoft.com/office/officeart/2008/layout/TitledPictureBlocks"/>
    <dgm:cxn modelId="{F28AF8AC-B8E8-4099-94E0-4C1CCC1FE5DC}" type="presParOf" srcId="{9DA94403-433E-493B-BBA6-2536FCE4545C}" destId="{41D511CE-119B-430E-8472-81E1E4A04086}" srcOrd="6" destOrd="0" presId="urn:microsoft.com/office/officeart/2008/layout/TitledPictureBlocks"/>
    <dgm:cxn modelId="{F29F87AF-752C-4C15-9998-E86DA54A72A5}" type="presParOf" srcId="{41D511CE-119B-430E-8472-81E1E4A04086}" destId="{C2E57F66-64F7-4530-ADA8-892E0FCA85B9}" srcOrd="0" destOrd="0" presId="urn:microsoft.com/office/officeart/2008/layout/TitledPictureBlocks"/>
    <dgm:cxn modelId="{0DA5D6BD-183C-4A63-A118-F4F85B14AD40}" type="presParOf" srcId="{41D511CE-119B-430E-8472-81E1E4A04086}" destId="{5F559AE2-61CB-43A3-8C28-1BFFDE146CD6}" srcOrd="1" destOrd="0" presId="urn:microsoft.com/office/officeart/2008/layout/TitledPictureBlocks"/>
    <dgm:cxn modelId="{BCBA7212-7ACA-4F38-AACF-0D6AE5091B5D}" type="presParOf" srcId="{41D511CE-119B-430E-8472-81E1E4A04086}" destId="{7C470B8E-D331-4F37-9464-3D7E47DA1AA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82EDD-5F1E-46BB-9F19-4F95328598BE}">
      <dsp:nvSpPr>
        <dsp:cNvPr id="0" name=""/>
        <dsp:cNvSpPr/>
      </dsp:nvSpPr>
      <dsp:spPr>
        <a:xfrm>
          <a:off x="119528" y="176011"/>
          <a:ext cx="1113624" cy="113919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B8A031-874C-4C36-924C-D076F29FFA34}">
      <dsp:nvSpPr>
        <dsp:cNvPr id="0" name=""/>
        <dsp:cNvSpPr/>
      </dsp:nvSpPr>
      <dsp:spPr>
        <a:xfrm>
          <a:off x="1111297" y="230279"/>
          <a:ext cx="1656479" cy="1030659"/>
        </a:xfrm>
        <a:prstGeom prst="round2DiagRect">
          <a:avLst/>
        </a:prstGeom>
        <a:solidFill>
          <a:schemeClr val="lt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место в рейтинге субъектов Российской Федерации</a:t>
          </a:r>
          <a:endParaRPr lang="ru-RU" sz="1500" kern="1200" dirty="0"/>
        </a:p>
      </dsp:txBody>
      <dsp:txXfrm>
        <a:off x="1161610" y="280592"/>
        <a:ext cx="1555853" cy="930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7609D-9FB3-42BD-89E2-E8C4CA422CB2}">
      <dsp:nvSpPr>
        <dsp:cNvPr id="0" name=""/>
        <dsp:cNvSpPr/>
      </dsp:nvSpPr>
      <dsp:spPr>
        <a:xfrm>
          <a:off x="1265293" y="652184"/>
          <a:ext cx="1650649" cy="18445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4F147-DB13-47B3-90FF-30ECF118AD75}">
      <dsp:nvSpPr>
        <dsp:cNvPr id="0" name=""/>
        <dsp:cNvSpPr/>
      </dsp:nvSpPr>
      <dsp:spPr>
        <a:xfrm>
          <a:off x="2381762" y="1432033"/>
          <a:ext cx="2416371" cy="1209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4,2 тыс. чел.</a:t>
          </a:r>
          <a:endParaRPr lang="ru-RU" sz="2900" kern="1200" dirty="0"/>
        </a:p>
      </dsp:txBody>
      <dsp:txXfrm>
        <a:off x="2417189" y="1467460"/>
        <a:ext cx="2345517" cy="1138706"/>
      </dsp:txXfrm>
    </dsp:sp>
    <dsp:sp modelId="{8055DF3A-119C-43A9-9E60-C3C91849F1E3}">
      <dsp:nvSpPr>
        <dsp:cNvPr id="0" name=""/>
        <dsp:cNvSpPr/>
      </dsp:nvSpPr>
      <dsp:spPr>
        <a:xfrm>
          <a:off x="310344" y="62174"/>
          <a:ext cx="3560547" cy="51365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Трудовые объединения (бригады)</a:t>
          </a:r>
          <a:endParaRPr lang="ru-RU" sz="1600" kern="1200" dirty="0"/>
        </a:p>
      </dsp:txBody>
      <dsp:txXfrm>
        <a:off x="335418" y="87248"/>
        <a:ext cx="3510399" cy="488576"/>
      </dsp:txXfrm>
    </dsp:sp>
    <dsp:sp modelId="{1A4258EC-A82D-4B50-8978-C52EE71AA58B}">
      <dsp:nvSpPr>
        <dsp:cNvPr id="0" name=""/>
        <dsp:cNvSpPr/>
      </dsp:nvSpPr>
      <dsp:spPr>
        <a:xfrm>
          <a:off x="6056959" y="652184"/>
          <a:ext cx="1907005" cy="184452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4A984-3E04-472F-8CE1-930AC6DD49E4}">
      <dsp:nvSpPr>
        <dsp:cNvPr id="0" name=""/>
        <dsp:cNvSpPr/>
      </dsp:nvSpPr>
      <dsp:spPr>
        <a:xfrm>
          <a:off x="7301606" y="1432033"/>
          <a:ext cx="2416371" cy="1209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2,2 тыс. чел.</a:t>
          </a:r>
          <a:endParaRPr lang="ru-RU" sz="2800" kern="1200" dirty="0"/>
        </a:p>
      </dsp:txBody>
      <dsp:txXfrm>
        <a:off x="7337033" y="1467460"/>
        <a:ext cx="2345517" cy="1138706"/>
      </dsp:txXfrm>
    </dsp:sp>
    <dsp:sp modelId="{BF2C94B4-C315-4C99-A76F-C3E5861AC051}">
      <dsp:nvSpPr>
        <dsp:cNvPr id="0" name=""/>
        <dsp:cNvSpPr/>
      </dsp:nvSpPr>
      <dsp:spPr>
        <a:xfrm>
          <a:off x="5230506" y="62174"/>
          <a:ext cx="3559910" cy="51365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Лагеря труда и отдыха</a:t>
          </a:r>
          <a:endParaRPr lang="ru-RU" sz="1600" kern="1200" dirty="0"/>
        </a:p>
      </dsp:txBody>
      <dsp:txXfrm>
        <a:off x="5255580" y="87248"/>
        <a:ext cx="3509762" cy="488576"/>
      </dsp:txXfrm>
    </dsp:sp>
    <dsp:sp modelId="{B3D56B16-2719-4A0F-859E-FBA0CF358555}">
      <dsp:nvSpPr>
        <dsp:cNvPr id="0" name=""/>
        <dsp:cNvSpPr/>
      </dsp:nvSpPr>
      <dsp:spPr>
        <a:xfrm>
          <a:off x="1136956" y="3612936"/>
          <a:ext cx="1907005" cy="18445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CF6A8-209C-483A-A485-5FF072A93C29}">
      <dsp:nvSpPr>
        <dsp:cNvPr id="0" name=""/>
        <dsp:cNvSpPr/>
      </dsp:nvSpPr>
      <dsp:spPr>
        <a:xfrm>
          <a:off x="2381603" y="4310077"/>
          <a:ext cx="2416371" cy="1209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1,7 тыс. чел.</a:t>
          </a:r>
          <a:endParaRPr lang="ru-RU" sz="2700" kern="1200" dirty="0"/>
        </a:p>
      </dsp:txBody>
      <dsp:txXfrm>
        <a:off x="2417030" y="4345504"/>
        <a:ext cx="2345517" cy="1138706"/>
      </dsp:txXfrm>
    </dsp:sp>
    <dsp:sp modelId="{CE658506-F774-4803-ABAB-DC50CE0CEC4E}">
      <dsp:nvSpPr>
        <dsp:cNvPr id="0" name=""/>
        <dsp:cNvSpPr/>
      </dsp:nvSpPr>
      <dsp:spPr>
        <a:xfrm>
          <a:off x="1982" y="2825372"/>
          <a:ext cx="4176952" cy="908757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Отряды мэров и глав администраций муниципальных образований </a:t>
          </a:r>
          <a:endParaRPr lang="ru-RU" sz="1600" kern="1200" dirty="0"/>
        </a:p>
      </dsp:txBody>
      <dsp:txXfrm>
        <a:off x="46344" y="2869734"/>
        <a:ext cx="4088228" cy="864395"/>
      </dsp:txXfrm>
    </dsp:sp>
    <dsp:sp modelId="{5F559AE2-61CB-43A3-8C28-1BFFDE146CD6}">
      <dsp:nvSpPr>
        <dsp:cNvPr id="0" name=""/>
        <dsp:cNvSpPr/>
      </dsp:nvSpPr>
      <dsp:spPr>
        <a:xfrm>
          <a:off x="6365320" y="3612936"/>
          <a:ext cx="1907005" cy="184452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70B8E-D331-4F37-9464-3D7E47DA1AAF}">
      <dsp:nvSpPr>
        <dsp:cNvPr id="0" name=""/>
        <dsp:cNvSpPr/>
      </dsp:nvSpPr>
      <dsp:spPr>
        <a:xfrm>
          <a:off x="7592740" y="4310077"/>
          <a:ext cx="2416371" cy="1209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1,1 тыс. чел.</a:t>
          </a:r>
          <a:endParaRPr lang="ru-RU" sz="2700" kern="1200" dirty="0"/>
        </a:p>
      </dsp:txBody>
      <dsp:txXfrm>
        <a:off x="7628167" y="4345504"/>
        <a:ext cx="2345517" cy="1138706"/>
      </dsp:txXfrm>
    </dsp:sp>
    <dsp:sp modelId="{C2E57F66-64F7-4530-ADA8-892E0FCA85B9}">
      <dsp:nvSpPr>
        <dsp:cNvPr id="0" name=""/>
        <dsp:cNvSpPr/>
      </dsp:nvSpPr>
      <dsp:spPr>
        <a:xfrm>
          <a:off x="5230347" y="2825372"/>
          <a:ext cx="4176952" cy="908757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Индивидуальное трудоустройство                         </a:t>
          </a:r>
          <a:endParaRPr lang="ru-RU" sz="1600" kern="1200" dirty="0"/>
        </a:p>
      </dsp:txBody>
      <dsp:txXfrm>
        <a:off x="5274709" y="2869734"/>
        <a:ext cx="4088228" cy="864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7609D-9FB3-42BD-89E2-E8C4CA422CB2}">
      <dsp:nvSpPr>
        <dsp:cNvPr id="0" name=""/>
        <dsp:cNvSpPr/>
      </dsp:nvSpPr>
      <dsp:spPr>
        <a:xfrm>
          <a:off x="1504611" y="588188"/>
          <a:ext cx="1442093" cy="16114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4F147-DB13-47B3-90FF-30ECF118AD75}">
      <dsp:nvSpPr>
        <dsp:cNvPr id="0" name=""/>
        <dsp:cNvSpPr/>
      </dsp:nvSpPr>
      <dsp:spPr>
        <a:xfrm>
          <a:off x="2480017" y="1269504"/>
          <a:ext cx="2111068" cy="1056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368 чел.</a:t>
          </a:r>
          <a:endParaRPr lang="ru-RU" sz="3100" kern="1200" dirty="0"/>
        </a:p>
      </dsp:txBody>
      <dsp:txXfrm>
        <a:off x="2510968" y="1300455"/>
        <a:ext cx="2049166" cy="994832"/>
      </dsp:txXfrm>
    </dsp:sp>
    <dsp:sp modelId="{8055DF3A-119C-43A9-9E60-C3C91849F1E3}">
      <dsp:nvSpPr>
        <dsp:cNvPr id="0" name=""/>
        <dsp:cNvSpPr/>
      </dsp:nvSpPr>
      <dsp:spPr>
        <a:xfrm>
          <a:off x="670318" y="72724"/>
          <a:ext cx="3110680" cy="448752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Трудовые объединения (бригады)</a:t>
          </a:r>
          <a:endParaRPr lang="ru-RU" sz="1600" kern="1200" dirty="0"/>
        </a:p>
      </dsp:txBody>
      <dsp:txXfrm>
        <a:off x="692224" y="94630"/>
        <a:ext cx="3066868" cy="426846"/>
      </dsp:txXfrm>
    </dsp:sp>
    <dsp:sp modelId="{1A4258EC-A82D-4B50-8978-C52EE71AA58B}">
      <dsp:nvSpPr>
        <dsp:cNvPr id="0" name=""/>
        <dsp:cNvSpPr/>
      </dsp:nvSpPr>
      <dsp:spPr>
        <a:xfrm>
          <a:off x="5725154" y="588188"/>
          <a:ext cx="1666059" cy="16114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4A984-3E04-472F-8CE1-930AC6DD49E4}">
      <dsp:nvSpPr>
        <dsp:cNvPr id="0" name=""/>
        <dsp:cNvSpPr/>
      </dsp:nvSpPr>
      <dsp:spPr>
        <a:xfrm>
          <a:off x="6812543" y="1269504"/>
          <a:ext cx="2111068" cy="1056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211 чел.</a:t>
          </a:r>
          <a:endParaRPr lang="ru-RU" sz="3100" kern="1200" dirty="0"/>
        </a:p>
      </dsp:txBody>
      <dsp:txXfrm>
        <a:off x="6843494" y="1300455"/>
        <a:ext cx="2049166" cy="994832"/>
      </dsp:txXfrm>
    </dsp:sp>
    <dsp:sp modelId="{BF2C94B4-C315-4C99-A76F-C3E5861AC051}">
      <dsp:nvSpPr>
        <dsp:cNvPr id="0" name=""/>
        <dsp:cNvSpPr/>
      </dsp:nvSpPr>
      <dsp:spPr>
        <a:xfrm>
          <a:off x="5003122" y="72724"/>
          <a:ext cx="3110123" cy="448752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Лагеря труда и отдыха</a:t>
          </a:r>
          <a:endParaRPr lang="ru-RU" sz="1600" kern="1200" dirty="0"/>
        </a:p>
      </dsp:txBody>
      <dsp:txXfrm>
        <a:off x="5025028" y="94630"/>
        <a:ext cx="3066311" cy="426846"/>
      </dsp:txXfrm>
    </dsp:sp>
    <dsp:sp modelId="{B3D56B16-2719-4A0F-859E-FBA0CF358555}">
      <dsp:nvSpPr>
        <dsp:cNvPr id="0" name=""/>
        <dsp:cNvSpPr/>
      </dsp:nvSpPr>
      <dsp:spPr>
        <a:xfrm>
          <a:off x="1392489" y="3174855"/>
          <a:ext cx="1666059" cy="16114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CF6A8-209C-483A-A485-5FF072A93C29}">
      <dsp:nvSpPr>
        <dsp:cNvPr id="0" name=""/>
        <dsp:cNvSpPr/>
      </dsp:nvSpPr>
      <dsp:spPr>
        <a:xfrm>
          <a:off x="2479878" y="3802320"/>
          <a:ext cx="2111068" cy="1056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116 чел.</a:t>
          </a:r>
          <a:endParaRPr lang="ru-RU" sz="3000" kern="1200" dirty="0"/>
        </a:p>
      </dsp:txBody>
      <dsp:txXfrm>
        <a:off x="2510829" y="3833271"/>
        <a:ext cx="2049166" cy="994832"/>
      </dsp:txXfrm>
    </dsp:sp>
    <dsp:sp modelId="{CE658506-F774-4803-ABAB-DC50CE0CEC4E}">
      <dsp:nvSpPr>
        <dsp:cNvPr id="0" name=""/>
        <dsp:cNvSpPr/>
      </dsp:nvSpPr>
      <dsp:spPr>
        <a:xfrm>
          <a:off x="400917" y="2486798"/>
          <a:ext cx="3649203" cy="79393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Отряды мэров и глав администраций муниципальных образований </a:t>
          </a:r>
          <a:endParaRPr lang="ru-RU" sz="1600" kern="1200" dirty="0"/>
        </a:p>
      </dsp:txBody>
      <dsp:txXfrm>
        <a:off x="439674" y="2525555"/>
        <a:ext cx="3571689" cy="755181"/>
      </dsp:txXfrm>
    </dsp:sp>
    <dsp:sp modelId="{5F559AE2-61CB-43A3-8C28-1BFFDE146CD6}">
      <dsp:nvSpPr>
        <dsp:cNvPr id="0" name=""/>
        <dsp:cNvSpPr/>
      </dsp:nvSpPr>
      <dsp:spPr>
        <a:xfrm>
          <a:off x="5994555" y="3174855"/>
          <a:ext cx="1666059" cy="161147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70B8E-D331-4F37-9464-3D7E47DA1AAF}">
      <dsp:nvSpPr>
        <dsp:cNvPr id="0" name=""/>
        <dsp:cNvSpPr/>
      </dsp:nvSpPr>
      <dsp:spPr>
        <a:xfrm>
          <a:off x="7081944" y="3802320"/>
          <a:ext cx="2111068" cy="1056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77 чел.</a:t>
          </a:r>
          <a:endParaRPr lang="ru-RU" sz="2900" kern="1200" dirty="0"/>
        </a:p>
      </dsp:txBody>
      <dsp:txXfrm>
        <a:off x="7112895" y="3833271"/>
        <a:ext cx="2049166" cy="994832"/>
      </dsp:txXfrm>
    </dsp:sp>
    <dsp:sp modelId="{C2E57F66-64F7-4530-ADA8-892E0FCA85B9}">
      <dsp:nvSpPr>
        <dsp:cNvPr id="0" name=""/>
        <dsp:cNvSpPr/>
      </dsp:nvSpPr>
      <dsp:spPr>
        <a:xfrm>
          <a:off x="5002983" y="2486798"/>
          <a:ext cx="3649203" cy="79393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Индивидуальное трудоустройство                         </a:t>
          </a:r>
          <a:endParaRPr lang="ru-RU" sz="1600" kern="1200" dirty="0"/>
        </a:p>
      </dsp:txBody>
      <dsp:txXfrm>
        <a:off x="5041740" y="2525555"/>
        <a:ext cx="3571689" cy="755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2699BE9-EAD1-4DAF-A705-1C2F61788A9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29A3269-0C4E-4E72-A3A7-4AFD72B16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E732C76-82EA-45F6-AA91-79A6E4A8FE66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941E8697-8F9C-4D1B-8F32-FD3F6B96A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3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5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5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7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1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A23D-B55E-460A-8912-808EB8AEF5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A00D-E3D4-46D7-B464-531CE99158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99E-3511-406A-9821-AEE03EA1AA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5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2DF-93D8-4343-B08D-85664EB19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AC0-1895-4BC3-8330-7D44D6A312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2DAA-9F72-4540-B9DE-5B7896E462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1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5B7E-FB89-4DFF-B780-3D1854E2C4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78C-FD45-4456-A4F6-DA3CA8072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6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E3B1-2459-412A-B5BC-8EEBDC2A98EF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12305380" cy="69165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24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102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C7E7-BD40-46D2-A83E-A9BC67C82A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9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D17-2580-4D84-ABF9-FB9F304E94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C093-FFBF-4E63-A62E-09DD61FD77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7/15/2020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7" Target="../media/image15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4.jpeg" Type="http://schemas.openxmlformats.org/officeDocument/2006/relationships/image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3"/>
            <a:ext cx="12192000" cy="6878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1744" y="-43776"/>
            <a:ext cx="8400256" cy="4967514"/>
          </a:xfr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работы Республики Коми по организация временного трудоустройства несовершеннолетних граждан в возрасте от 14 до 18 лет, в том числе из малоимущих семей, находящихся в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опасном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положении, «группе риска», заключивших социальный контракт, в свободное от учебы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16" y="-27384"/>
            <a:ext cx="11017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ГУ РК «Центр занятости населения города Сыктывкара»</a:t>
            </a:r>
            <a:endParaRPr lang="ru-RU" sz="2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36" y="764704"/>
            <a:ext cx="1207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рамках адресности оказания услуг в пользу подростков, оказавшихся в трудной жизненной ситуации, </a:t>
            </a:r>
            <a:r>
              <a:rPr lang="ru-RU" dirty="0" smtClean="0"/>
              <a:t>центром занятости </a:t>
            </a:r>
            <a:r>
              <a:rPr lang="ru-RU" dirty="0"/>
              <a:t>населения города </a:t>
            </a:r>
            <a:r>
              <a:rPr lang="ru-RU" dirty="0" smtClean="0"/>
              <a:t>Сыктывкара трудоустроены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55561"/>
              </p:ext>
            </p:extLst>
          </p:nvPr>
        </p:nvGraphicFramePr>
        <p:xfrm>
          <a:off x="839416" y="1772235"/>
          <a:ext cx="9865096" cy="3744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9908">
                  <a:extLst>
                    <a:ext uri="{9D8B030D-6E8A-4147-A177-3AD203B41FA5}">
                      <a16:colId xmlns:a16="http://schemas.microsoft.com/office/drawing/2014/main" val="1931707243"/>
                    </a:ext>
                  </a:extLst>
                </a:gridCol>
                <a:gridCol w="1529557">
                  <a:extLst>
                    <a:ext uri="{9D8B030D-6E8A-4147-A177-3AD203B41FA5}">
                      <a16:colId xmlns:a16="http://schemas.microsoft.com/office/drawing/2014/main" val="3141911326"/>
                    </a:ext>
                  </a:extLst>
                </a:gridCol>
                <a:gridCol w="1525631">
                  <a:extLst>
                    <a:ext uri="{9D8B030D-6E8A-4147-A177-3AD203B41FA5}">
                      <a16:colId xmlns:a16="http://schemas.microsoft.com/office/drawing/2014/main" val="3674569499"/>
                    </a:ext>
                  </a:extLst>
                </a:gridCol>
              </a:tblGrid>
              <a:tr h="562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734768"/>
                  </a:ext>
                </a:extLst>
              </a:tr>
              <a:tr h="52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дети-сироты и дети, оставшиеся без попечения родителей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014685"/>
                  </a:ext>
                </a:extLst>
              </a:tr>
              <a:tr h="52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из неполных и многодетных семей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990451"/>
                  </a:ext>
                </a:extLst>
              </a:tr>
              <a:tr h="52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из малоимущих семей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643271"/>
                  </a:ext>
                </a:extLst>
              </a:tr>
              <a:tr h="1082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подростки, состоящие на профилактических учетах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внутришкольный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учет, КПДН, ОПДН)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01766"/>
                  </a:ext>
                </a:extLst>
              </a:tr>
              <a:tr h="52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подростки, имеющие инвалидность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07899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16" y="-27384"/>
            <a:ext cx="11017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ГУ РК «Центр занятости населения города Сыктывкара»</a:t>
            </a:r>
            <a:endParaRPr lang="ru-RU" sz="2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836712"/>
            <a:ext cx="12000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был объявлен и проведен муниципальный этап смотра-конкурса организаций Республики Коми по лучшему трудоустройству во время летних каникул несовершеннолетних, в том числе находящихся в трудной жизненной ситуации, в возрасте от 14 до 18 лет на территории МО ГО «Сыктывкар» в 2019 году.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126"/>
              </p:ext>
            </p:extLst>
          </p:nvPr>
        </p:nvGraphicFramePr>
        <p:xfrm>
          <a:off x="1199456" y="1916828"/>
          <a:ext cx="9505056" cy="4941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732">
                  <a:extLst>
                    <a:ext uri="{9D8B030D-6E8A-4147-A177-3AD203B41FA5}">
                      <a16:colId xmlns:a16="http://schemas.microsoft.com/office/drawing/2014/main" val="454183288"/>
                    </a:ext>
                  </a:extLst>
                </a:gridCol>
                <a:gridCol w="4524041">
                  <a:extLst>
                    <a:ext uri="{9D8B030D-6E8A-4147-A177-3AD203B41FA5}">
                      <a16:colId xmlns:a16="http://schemas.microsoft.com/office/drawing/2014/main" val="2767933668"/>
                    </a:ext>
                  </a:extLst>
                </a:gridCol>
                <a:gridCol w="2067077">
                  <a:extLst>
                    <a:ext uri="{9D8B030D-6E8A-4147-A177-3AD203B41FA5}">
                      <a16:colId xmlns:a16="http://schemas.microsoft.com/office/drawing/2014/main" val="2391995235"/>
                    </a:ext>
                  </a:extLst>
                </a:gridCol>
                <a:gridCol w="2343206">
                  <a:extLst>
                    <a:ext uri="{9D8B030D-6E8A-4147-A177-3AD203B41FA5}">
                      <a16:colId xmlns:a16="http://schemas.microsoft.com/office/drawing/2014/main" val="796940874"/>
                    </a:ext>
                  </a:extLst>
                </a:gridCol>
              </a:tblGrid>
              <a:tr h="899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Списочная численность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трудоустроенных подростков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178211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ЭМУП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Жилкомхоз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917872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АвтоТрансПарк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595405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СтройКомАвтоТранс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384596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СтройТолк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436913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Лицей народной дипломатии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838269"/>
                  </a:ext>
                </a:extLst>
              </a:tr>
              <a:tr h="59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ГПОУ Сыктывкарский лесопромышленный техникум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899350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МАУДО Центр детского творчества (Эжва)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913840"/>
                  </a:ext>
                </a:extLst>
              </a:tr>
              <a:tr h="899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 РК Детский дом им. А. А. Католикова для детей-сирот и детей, оставшихся без попечения родителей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157999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Коми энергосбытовая компания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796836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СпецКомАвтоТранс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478817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МКП Дорожное хозяйство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5406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74503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16" y="-27384"/>
            <a:ext cx="11017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ГУ РК «Центр занятости населения города Сосногорска»</a:t>
            </a:r>
            <a:endParaRPr lang="ru-RU" sz="2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836712"/>
            <a:ext cx="11593288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привлечения большего количества несовершеннолетних граждан к трудовой деятельности  работы в летних трудовых отрядах (ЛТО) и трудовых бригадах (ТБ), организованных на базах школ  и домов детского творчества МР «Сосногорск», 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трудовая деятельность несовершеннолетних граждан осуществлялась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расчета 10 рабочих дней в месяц на 0,25 ставки по профессии уборщик производственных и служебных помещений. Некоторые работодатели трудоустраивали подростков на 0,5- 1 ставку от двух  недель до месяца.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68" y="2564904"/>
            <a:ext cx="1094521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2019 году были </a:t>
            </a:r>
            <a:r>
              <a:rPr lang="ru-RU" dirty="0"/>
              <a:t>трудоустроены 457 человек. </a:t>
            </a:r>
          </a:p>
          <a:p>
            <a:r>
              <a:rPr lang="ru-RU" dirty="0"/>
              <a:t>Трудоустроенные  подростки  в 2019 году по категориям:</a:t>
            </a:r>
          </a:p>
          <a:p>
            <a:r>
              <a:rPr lang="ru-RU" dirty="0"/>
              <a:t>- дети-сироты, дети, оставшиеся без попечения родителей – 8 чел.</a:t>
            </a:r>
          </a:p>
          <a:p>
            <a:r>
              <a:rPr lang="ru-RU" dirty="0"/>
              <a:t>- дети-инвалиды - 3 чел.</a:t>
            </a:r>
          </a:p>
          <a:p>
            <a:r>
              <a:rPr lang="ru-RU" dirty="0"/>
              <a:t>- дети из многодетных семей – 22 чел.</a:t>
            </a:r>
          </a:p>
          <a:p>
            <a:r>
              <a:rPr lang="ru-RU" dirty="0"/>
              <a:t>- дети из неполных семей – 35 чел.</a:t>
            </a:r>
          </a:p>
          <a:p>
            <a:r>
              <a:rPr lang="ru-RU" dirty="0"/>
              <a:t>- дети из малоимущих семей – 13 чел.</a:t>
            </a:r>
          </a:p>
          <a:p>
            <a:r>
              <a:rPr lang="ru-RU" dirty="0"/>
              <a:t>- дети, состоящие на учете в ТКПДН и ОМВД – 28 чел.</a:t>
            </a:r>
          </a:p>
          <a:p>
            <a:r>
              <a:rPr lang="ru-RU" dirty="0"/>
              <a:t>- дети из неблагополучных семей – 2 чел.</a:t>
            </a:r>
          </a:p>
          <a:p>
            <a:r>
              <a:rPr lang="ru-RU" dirty="0" smtClean="0"/>
              <a:t>- </a:t>
            </a:r>
            <a:r>
              <a:rPr lang="ru-RU" dirty="0"/>
              <a:t>дети, проживающие в отдаленных поселках – 143 чел</a:t>
            </a:r>
          </a:p>
          <a:p>
            <a:r>
              <a:rPr lang="ru-RU" dirty="0"/>
              <a:t>       Большая часть подростков трудилась организованно на базе образовательных учебных заведений: </a:t>
            </a:r>
            <a:r>
              <a:rPr lang="ru-RU" dirty="0" smtClean="0"/>
              <a:t>               296 </a:t>
            </a:r>
            <a:r>
              <a:rPr lang="ru-RU" dirty="0"/>
              <a:t>чел. – ЛТО, ТБ  -  79 чел., индивидуальное трудоустройство по направлению ЦЗН в рамках двухсторонних договоров с предприятиями – 82 чел.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374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14995" y="2516850"/>
            <a:ext cx="8688285" cy="1828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67"/>
              </a:spcAft>
            </a:pPr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1 129 человек </a:t>
            </a:r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(49 %)</a:t>
            </a:r>
            <a:r>
              <a:rPr lang="ru-RU" sz="2133" dirty="0">
                <a:latin typeface="Arial" panose="020B0604020202020204" pitchFamily="34" charset="0"/>
                <a:cs typeface="Arial" panose="020B0604020202020204" pitchFamily="34" charset="0"/>
              </a:rPr>
              <a:t> – преодоление трудной жизненной ситуации         </a:t>
            </a:r>
          </a:p>
          <a:p>
            <a:pPr>
              <a:spcAft>
                <a:spcPts val="1067"/>
              </a:spcAft>
            </a:pPr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 человек </a:t>
            </a:r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(18 %)</a:t>
            </a:r>
            <a:r>
              <a:rPr lang="ru-RU" sz="2133" dirty="0">
                <a:latin typeface="Arial" panose="020B0604020202020204" pitchFamily="34" charset="0"/>
                <a:cs typeface="Arial" panose="020B0604020202020204" pitchFamily="34" charset="0"/>
              </a:rPr>
              <a:t> – прохождение обучения </a:t>
            </a:r>
          </a:p>
          <a:p>
            <a:pPr>
              <a:spcAft>
                <a:spcPts val="1067"/>
              </a:spcAft>
            </a:pPr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593 человек </a:t>
            </a:r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(26 %)</a:t>
            </a:r>
            <a:r>
              <a:rPr lang="ru-RU" sz="2133" dirty="0">
                <a:latin typeface="Arial" panose="020B0604020202020204" pitchFamily="34" charset="0"/>
                <a:cs typeface="Arial" panose="020B0604020202020204" pitchFamily="34" charset="0"/>
              </a:rPr>
              <a:t> – поиск работы</a:t>
            </a:r>
          </a:p>
          <a:p>
            <a:pPr>
              <a:spcAft>
                <a:spcPts val="1067"/>
              </a:spcAft>
            </a:pPr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человек </a:t>
            </a:r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(7 %)</a:t>
            </a:r>
            <a:r>
              <a:rPr lang="ru-RU" sz="2133" dirty="0">
                <a:latin typeface="Arial" panose="020B0604020202020204" pitchFamily="34" charset="0"/>
                <a:cs typeface="Arial" panose="020B0604020202020204" pitchFamily="34" charset="0"/>
              </a:rPr>
              <a:t> - осуществление ИП деятельности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31905" y="1345413"/>
            <a:ext cx="579983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малоимущие семьи</a:t>
            </a:r>
            <a:endParaRPr lang="ru-RU" sz="2133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28" y="3048827"/>
            <a:ext cx="2873667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Заключено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2 298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контрактов</a:t>
            </a:r>
          </a:p>
          <a:p>
            <a:endParaRPr lang="ru-RU" sz="3733" b="1" dirty="0">
              <a:solidFill>
                <a:srgbClr val="FF0000"/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10800000">
            <a:off x="2927648" y="2516849"/>
            <a:ext cx="374696" cy="1846660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1904" y="1921478"/>
            <a:ext cx="662337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</a:t>
            </a:r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650,9 </a:t>
            </a:r>
            <a:r>
              <a:rPr lang="ru-RU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млн, в т.ч. </a:t>
            </a:r>
            <a:r>
              <a:rPr lang="ru-RU" sz="2133" dirty="0"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  <a:r>
              <a:rPr lang="ru-RU" sz="2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455,6 млн - средства ФБ </a:t>
            </a:r>
            <a:endParaRPr lang="ru-RU" sz="2133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23349"/>
            <a:ext cx="12319686" cy="1272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 Минтруда России – социальный контракт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39616" y="1345413"/>
            <a:ext cx="2592288" cy="4205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39618" y="1921478"/>
            <a:ext cx="2592287" cy="4205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" y="4457885"/>
            <a:ext cx="12319687" cy="2427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/>
          </a:p>
        </p:txBody>
      </p:sp>
      <p:sp>
        <p:nvSpPr>
          <p:cNvPr id="3" name="TextBox 2"/>
          <p:cNvSpPr txBox="1"/>
          <p:nvPr/>
        </p:nvSpPr>
        <p:spPr>
          <a:xfrm>
            <a:off x="47328" y="4475825"/>
            <a:ext cx="5234190" cy="1487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Трудности в связи с пандемией</a:t>
            </a:r>
          </a:p>
          <a:p>
            <a:endParaRPr lang="ru-RU" sz="1333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между сторонами контракта</a:t>
            </a: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мероприятий</a:t>
            </a: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новых контрактов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3925" y="4485117"/>
            <a:ext cx="6457922" cy="2062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Принимаемые меры</a:t>
            </a:r>
          </a:p>
          <a:p>
            <a:endParaRPr lang="ru-RU" sz="1333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Продление «статуса малоимущей семьи» до 30.09.2020</a:t>
            </a: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населения, «горячие линии»</a:t>
            </a: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Индивидуальное консультирование</a:t>
            </a: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Индивидуальное продление контрактов</a:t>
            </a:r>
          </a:p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предложений в Минтруд России</a:t>
            </a:r>
          </a:p>
        </p:txBody>
      </p:sp>
      <p:pic>
        <p:nvPicPr>
          <p:cNvPr id="7184" name="Picture 16" descr="Check Mark Icon 10283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2" y="4485118"/>
            <a:ext cx="528340" cy="5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Exclamation Mark Icon 175540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5117"/>
            <a:ext cx="590912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na012\Desktop\Доклады\шаблоны ЦИТа\Asset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316766"/>
            <a:ext cx="1824203" cy="17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вая фигурная скобка 5"/>
          <p:cNvSpPr/>
          <p:nvPr/>
        </p:nvSpPr>
        <p:spPr>
          <a:xfrm>
            <a:off x="2995288" y="1397003"/>
            <a:ext cx="220392" cy="510434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9834747"/>
              </p:ext>
            </p:extLst>
          </p:nvPr>
        </p:nvGraphicFramePr>
        <p:xfrm>
          <a:off x="2510531" y="1202268"/>
          <a:ext cx="6358467" cy="539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7365" y="322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Трудоустройство несовершеннолетних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5528" y="3149903"/>
            <a:ext cx="1519959" cy="14157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35 300 </a:t>
            </a:r>
            <a:r>
              <a:rPr lang="ru-RU" sz="1800" b="1" dirty="0">
                <a:solidFill>
                  <a:schemeClr val="tx1"/>
                </a:solidFill>
              </a:rPr>
              <a:t>подростков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в Республике Коми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8171" y="1384580"/>
            <a:ext cx="310223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3 500 </a:t>
            </a:r>
            <a:r>
              <a:rPr lang="ru-RU" sz="1600" dirty="0">
                <a:solidFill>
                  <a:schemeClr val="tx1"/>
                </a:solidFill>
              </a:rPr>
              <a:t>подростков (норматив)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448" y="2148841"/>
            <a:ext cx="3551834" cy="769441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8 </a:t>
            </a:r>
            <a:r>
              <a:rPr lang="ru-RU" dirty="0" smtClean="0"/>
              <a:t>000 </a:t>
            </a:r>
            <a:r>
              <a:rPr lang="ru-RU" sz="1600" dirty="0"/>
              <a:t>подростков (контрольный показатель трудоустройства)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780698" y="1282665"/>
            <a:ext cx="2887305" cy="1569660"/>
            <a:chOff x="5012269" y="956143"/>
            <a:chExt cx="3936999" cy="1911828"/>
          </a:xfrm>
        </p:grpSpPr>
        <p:graphicFrame>
          <p:nvGraphicFramePr>
            <p:cNvPr id="13" name="Схема 12"/>
            <p:cNvGraphicFramePr/>
            <p:nvPr>
              <p:extLst/>
            </p:nvPr>
          </p:nvGraphicFramePr>
          <p:xfrm>
            <a:off x="5012269" y="971364"/>
            <a:ext cx="3936999" cy="1816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566737" y="956143"/>
              <a:ext cx="750842" cy="191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600" b="1" dirty="0"/>
                <a:t>5</a:t>
              </a: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>
            <a:off x="3558610" y="1646191"/>
            <a:ext cx="4114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59316" y="2533559"/>
            <a:ext cx="4114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70751" y="2916187"/>
            <a:ext cx="4560247" cy="523220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9228 </a:t>
            </a:r>
            <a:r>
              <a:rPr lang="ru-RU" sz="1600" dirty="0" smtClean="0"/>
              <a:t>подростков </a:t>
            </a:r>
            <a:r>
              <a:rPr lang="ru-RU" sz="1600" dirty="0"/>
              <a:t>(</a:t>
            </a:r>
            <a:r>
              <a:rPr lang="ru-RU" sz="1600" dirty="0" smtClean="0"/>
              <a:t>трудоустроено в 2019 году)</a:t>
            </a:r>
            <a:endParaRPr lang="ru-RU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622776" y="3206411"/>
            <a:ext cx="4114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37321" y="2579726"/>
            <a:ext cx="187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cs typeface="Times New Roman" panose="02020603050405020304" pitchFamily="18" charset="0"/>
              </a:rPr>
              <a:t>2018, 2019 </a:t>
            </a:r>
            <a:r>
              <a:rPr lang="ru-RU" sz="1600" i="1" dirty="0"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7509" y="3857791"/>
            <a:ext cx="533754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26,1% </a:t>
            </a:r>
            <a:r>
              <a:rPr lang="ru-RU" dirty="0"/>
              <a:t>от всех подростков проживающих в Республике Коми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6626" y="4652536"/>
            <a:ext cx="5345491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</a:t>
            </a:r>
            <a:r>
              <a:rPr lang="ru-RU" dirty="0"/>
              <a:t> раза сократилась подростковая преступность за последние 10 лет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06626" y="5417394"/>
            <a:ext cx="533754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</a:t>
            </a:r>
            <a:r>
              <a:rPr lang="ru-RU" dirty="0"/>
              <a:t>после школы поступают в профессиональные образовательные организации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7509" y="6192152"/>
            <a:ext cx="534549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 состоянию на 13 июля 2020 года трудоустроено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772 подростка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416" y="-44818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Формы организации временной занятости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несовершеннолетних в 2019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1575538"/>
              </p:ext>
            </p:extLst>
          </p:nvPr>
        </p:nvGraphicFramePr>
        <p:xfrm>
          <a:off x="1127448" y="836712"/>
          <a:ext cx="10009112" cy="551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Картинки по запросу картинки с человечками для презентаци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47F8-8F6C-4468-8126-DA0B8E7F126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9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7408" y="32269"/>
            <a:ext cx="1108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Формы организации временной занятости несовершеннолетних граждан в 2020 году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1504" y="803626"/>
            <a:ext cx="87849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заключено 233 договоров с 205 предприятиями и организациями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9496" y="1401285"/>
            <a:ext cx="89289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Трудоустроено 772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735432922"/>
              </p:ext>
            </p:extLst>
          </p:nvPr>
        </p:nvGraphicFramePr>
        <p:xfrm>
          <a:off x="1127365" y="1998944"/>
          <a:ext cx="9577147" cy="485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440" y="4724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в рамках летней трудовой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кампании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47F8-8F6C-4468-8126-DA0B8E7F1266}" type="slidenum">
              <a:rPr lang="ru-RU" smtClean="0"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8793" y="939793"/>
            <a:ext cx="47268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dirty="0"/>
              <a:t>Профориентационные трудовые отряды</a:t>
            </a:r>
          </a:p>
        </p:txBody>
      </p:sp>
      <p:pic>
        <p:nvPicPr>
          <p:cNvPr id="5127" name="Picture 7" descr="D:\Мои документы\Мои рисунки\подростки\Сыктывкар\01.06.2017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56" y="3960871"/>
            <a:ext cx="2617125" cy="174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Мои документы\Мои рисунки\подростки\Сыктывкар\Презентация отрядного уголка - копия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16" y="1356844"/>
            <a:ext cx="2164567" cy="162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Мои документы\Мои рисунки\подростки\Сыктывкар\thumb_1502310762-7a3a774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22" y="1452831"/>
            <a:ext cx="2573256" cy="144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58792" y="2964414"/>
            <a:ext cx="8346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Юные пожарные, </a:t>
            </a:r>
            <a:r>
              <a:rPr lang="ru-RU" dirty="0" err="1"/>
              <a:t>Экодозор</a:t>
            </a:r>
            <a:r>
              <a:rPr lang="ru-RU" dirty="0"/>
              <a:t>, Юные инспектора движения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58792" y="3333746"/>
            <a:ext cx="55163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Профориентационные экскурсии на предприятия</a:t>
            </a:r>
          </a:p>
        </p:txBody>
      </p:sp>
      <p:sp>
        <p:nvSpPr>
          <p:cNvPr id="16" name="AutoShape 11" descr="Картинки по запросу юные пожарные прилузск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3" descr="Картинки по запросу юные пожарные прилузский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92" y="1355998"/>
            <a:ext cx="2895932" cy="16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Картинки по запросу экскурсия на газпромтрансга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92" y="3782450"/>
            <a:ext cx="2828952" cy="188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24" y="3782449"/>
            <a:ext cx="2558187" cy="191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809156" y="3334681"/>
            <a:ext cx="26171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Патриотическое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37232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440" y="4724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Пилотный проект Минтруда России – социальный контракт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47F8-8F6C-4468-8126-DA0B8E7F1266}" type="slidenum">
              <a:rPr lang="ru-RU" smtClean="0"/>
              <a:t>7</a:t>
            </a:fld>
            <a:endParaRPr lang="ru-RU" dirty="0"/>
          </a:p>
        </p:txBody>
      </p:sp>
      <p:sp>
        <p:nvSpPr>
          <p:cNvPr id="16" name="AutoShape 11" descr="Картинки по запросу юные пожарные прилузск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3" descr="Картинки по запросу юные пожарные прилузский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762165"/>
            <a:ext cx="122886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РК «Центр занятости населения города Сосногорска» и ГУ РК «Центр занятости населения Корткеросского района»             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участниками пилотного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предоставления государственной социальной помощи на основании социального контракта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96638"/>
              </p:ext>
            </p:extLst>
          </p:nvPr>
        </p:nvGraphicFramePr>
        <p:xfrm>
          <a:off x="1307229" y="1877199"/>
          <a:ext cx="9674228" cy="338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114">
                  <a:extLst>
                    <a:ext uri="{9D8B030D-6E8A-4147-A177-3AD203B41FA5}">
                      <a16:colId xmlns:a16="http://schemas.microsoft.com/office/drawing/2014/main" val="2719468555"/>
                    </a:ext>
                  </a:extLst>
                </a:gridCol>
                <a:gridCol w="4837114">
                  <a:extLst>
                    <a:ext uri="{9D8B030D-6E8A-4147-A177-3AD203B41FA5}">
                      <a16:colId xmlns:a16="http://schemas.microsoft.com/office/drawing/2014/main" val="975466737"/>
                    </a:ext>
                  </a:extLst>
                </a:gridCol>
              </a:tblGrid>
              <a:tr h="1476165">
                <a:tc grid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трудоустроенных несовершеннолетних детей в 2019 году и</a:t>
                      </a:r>
                      <a:r>
                        <a:rPr lang="ru-RU" dirty="0" smtClean="0"/>
                        <a:t>з семей, заключивших</a:t>
                      </a:r>
                      <a:r>
                        <a:rPr lang="ru-RU" baseline="0" dirty="0" smtClean="0"/>
                        <a:t> социальный контракт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69567"/>
                  </a:ext>
                </a:extLst>
              </a:tr>
              <a:tr h="10529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ГУ РК «Центр занятости населения города Сосногорска»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ГУ РК «Центр занятости населения Корткеросского района»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23351"/>
                  </a:ext>
                </a:extLst>
              </a:tr>
              <a:tr h="8552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человек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34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2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llustrators.ru/uploads/illustration/image/944689/main_Screen_Shot_2016-08-13_at_17.30.2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005064"/>
            <a:ext cx="3888880" cy="321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416" y="-27384"/>
            <a:ext cx="11017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ГУ РК «Центр занятости населения города Сосногорска»</a:t>
            </a:r>
            <a:endParaRPr lang="ru-RU" sz="2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36" y="692697"/>
            <a:ext cx="121693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многодетная семья, имеющая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оказалась в трудной жизненной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заключила социальный контракт. Дочь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временно трудоустроена в МБОУ «Средняя общеобразовательная школа № 5» г. Сосногорска.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Сумма, выплаченная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 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 258000 руб., что повысило их жизненный статус,  произошло изменение материального положения: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среднедушевой доход семьи по окончании срока действия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контракта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выше среднедушевого дохода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заключения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контракта;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контракта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признана в установленном порядке малоимущей.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16" y="-27384"/>
            <a:ext cx="11017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ГУ РК «Центр занятости населения города Сыктывкара»</a:t>
            </a:r>
            <a:endParaRPr lang="ru-RU" sz="2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708" y="4149080"/>
            <a:ext cx="1185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i="1" dirty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9416" y="803626"/>
            <a:ext cx="106571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 ГО «Сыктывкар» приступили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трудовой деятельности 1905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416" y="1799813"/>
            <a:ext cx="106571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временного трудоустройства несовершеннолетних граждан в 2019 году приняли участие 62 работодателя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41866"/>
              </p:ext>
            </p:extLst>
          </p:nvPr>
        </p:nvGraphicFramePr>
        <p:xfrm>
          <a:off x="167680" y="2811730"/>
          <a:ext cx="1200065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328">
                  <a:extLst>
                    <a:ext uri="{9D8B030D-6E8A-4147-A177-3AD203B41FA5}">
                      <a16:colId xmlns:a16="http://schemas.microsoft.com/office/drawing/2014/main" val="1509098575"/>
                    </a:ext>
                  </a:extLst>
                </a:gridCol>
                <a:gridCol w="6000328">
                  <a:extLst>
                    <a:ext uri="{9D8B030D-6E8A-4147-A177-3AD203B41FA5}">
                      <a16:colId xmlns:a16="http://schemas.microsoft.com/office/drawing/2014/main" val="744762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Основная</a:t>
                      </a:r>
                      <a:r>
                        <a:rPr lang="ru-RU" baseline="0" dirty="0" smtClean="0"/>
                        <a:t> форма организации временной занятости несовершеннолетних граждан в 2019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работ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29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7200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 при муниципальных школах, отряды мэра: «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Экодозор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«Юный инспектор движения», «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Юнармия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«Российское движение школьников», а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бригады при жилищно-коммунальных организациях. </a:t>
                      </a:r>
                    </a:p>
                    <a:p>
                      <a:pPr indent="457200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ЭМУП «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Жилкомхоз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как и в прошлые годы, с июня по август был организован трудовой лагерь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 лун», в котором трудились 187 несовершеннолетних.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озеленение пришкольных участков, территорий муниципальных образований, мест отдыха, пляжей, парковой зоны, территорий детских дошкольных учреждений; ремонт мебели и инвентаря; покраску спортивных сооружений;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уборка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служебных помещений; патрулирование на улицах города по соблюдению правил дорожного движения и другие.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85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7264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7556</TotalTime>
  <Words>1168</Words>
  <Application>Microsoft Office PowerPoint</Application>
  <PresentationFormat>Широкоэкранный</PresentationFormat>
  <Paragraphs>188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1_Тема Office</vt:lpstr>
      <vt:lpstr>Лучшие практики работы Республики Коми по организация временного трудоустройства несовершеннолетних граждан в возрасте от 14 до 18 лет, в том числе из малоимущих семей, находящихся в социально опасном положении, «группе риска», заключивших социальный контракт, в свободное от учебы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Копосова Анна Сергеевна</dc:creator>
  <cp:lastModifiedBy>Шпендяева Екатерина Андреевна</cp:lastModifiedBy>
  <cp:revision>416</cp:revision>
  <cp:lastPrinted>2018-08-10T05:40:43Z</cp:lastPrinted>
  <dcterms:created xsi:type="dcterms:W3CDTF">2018-04-02T14:48:14Z</dcterms:created>
  <dcterms:modified xsi:type="dcterms:W3CDTF">2020-07-15T15:10:55Z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1223135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